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7"/>
  </p:notesMasterIdLst>
  <p:sldIdLst>
    <p:sldId id="256" r:id="rId2"/>
    <p:sldId id="270" r:id="rId3"/>
    <p:sldId id="291" r:id="rId4"/>
    <p:sldId id="284" r:id="rId5"/>
    <p:sldId id="283" r:id="rId6"/>
    <p:sldId id="260" r:id="rId7"/>
    <p:sldId id="261" r:id="rId8"/>
    <p:sldId id="285" r:id="rId9"/>
    <p:sldId id="262" r:id="rId10"/>
    <p:sldId id="292" r:id="rId11"/>
    <p:sldId id="266" r:id="rId12"/>
    <p:sldId id="272" r:id="rId13"/>
    <p:sldId id="273" r:id="rId14"/>
    <p:sldId id="274" r:id="rId15"/>
    <p:sldId id="293" r:id="rId16"/>
    <p:sldId id="290" r:id="rId17"/>
    <p:sldId id="267" r:id="rId18"/>
    <p:sldId id="259" r:id="rId19"/>
    <p:sldId id="286" r:id="rId20"/>
    <p:sldId id="275" r:id="rId21"/>
    <p:sldId id="276" r:id="rId22"/>
    <p:sldId id="277" r:id="rId23"/>
    <p:sldId id="280" r:id="rId24"/>
    <p:sldId id="279" r:id="rId25"/>
    <p:sldId id="278" r:id="rId26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121"/>
    <a:srgbClr val="0F7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" y="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EF23A-F03F-4B32-B9B2-92BABCF160F3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9631-7687-4CA5-B4B5-381A56257F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28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8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77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35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9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76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94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53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2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6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4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12BE-3EB0-A444-9653-C1B298512A3B}" type="datetimeFigureOut">
              <a:rPr lang="fr-FR" smtClean="0"/>
              <a:t>26/04/2014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F3CA5-5B23-6441-A1CC-BC6965574618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Power pdt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3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0.xml"/><Relationship Id="rId2" Type="http://schemas.openxmlformats.org/officeDocument/2006/relationships/slide" Target="slide4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9.xml"/><Relationship Id="rId15" Type="http://schemas.openxmlformats.org/officeDocument/2006/relationships/slide" Target="slide24.xml"/><Relationship Id="rId10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16.xml"/><Relationship Id="rId1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0.xml"/><Relationship Id="rId2" Type="http://schemas.openxmlformats.org/officeDocument/2006/relationships/slide" Target="slide4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9.xml"/><Relationship Id="rId15" Type="http://schemas.openxmlformats.org/officeDocument/2006/relationships/slide" Target="slide24.xml"/><Relationship Id="rId10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16.xml"/><Relationship Id="rId1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0.xml"/><Relationship Id="rId2" Type="http://schemas.openxmlformats.org/officeDocument/2006/relationships/slide" Target="slide4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9.xml"/><Relationship Id="rId15" Type="http://schemas.openxmlformats.org/officeDocument/2006/relationships/slide" Target="slide24.xml"/><Relationship Id="rId10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16.xml"/><Relationship Id="rId1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0.xml"/><Relationship Id="rId2" Type="http://schemas.openxmlformats.org/officeDocument/2006/relationships/slide" Target="slide4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9.xml"/><Relationship Id="rId15" Type="http://schemas.openxmlformats.org/officeDocument/2006/relationships/slide" Target="slide24.xml"/><Relationship Id="rId10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16.xml"/><Relationship Id="rId1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914400" y="249555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rgbClr val="800000"/>
                </a:solidFill>
              </a:rPr>
              <a:t>Euro </a:t>
            </a:r>
            <a:r>
              <a:rPr lang="fr-FR" dirty="0">
                <a:solidFill>
                  <a:srgbClr val="800000"/>
                </a:solidFill>
              </a:rPr>
              <a:t>PDT </a:t>
            </a:r>
            <a:r>
              <a:rPr lang="fr-FR" dirty="0" smtClean="0">
                <a:solidFill>
                  <a:srgbClr val="800000"/>
                </a:solidFill>
              </a:rPr>
              <a:t>2014 </a:t>
            </a:r>
            <a:r>
              <a:rPr lang="fr-FR" dirty="0" err="1" smtClean="0">
                <a:solidFill>
                  <a:srgbClr val="800000"/>
                </a:solidFill>
              </a:rPr>
              <a:t>highlights</a:t>
            </a:r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475912" y="3966349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>
                <a:solidFill>
                  <a:srgbClr val="0F719D"/>
                </a:solidFill>
              </a:rPr>
              <a:t>Nice, April 4</a:t>
            </a:r>
            <a:r>
              <a:rPr lang="fr-FR" baseline="30000" dirty="0" smtClean="0">
                <a:solidFill>
                  <a:srgbClr val="0F719D"/>
                </a:solidFill>
              </a:rPr>
              <a:t>th </a:t>
            </a:r>
            <a:r>
              <a:rPr lang="fr-FR" dirty="0" smtClean="0">
                <a:solidFill>
                  <a:srgbClr val="0F719D"/>
                </a:solidFill>
              </a:rPr>
              <a:t>and 5</a:t>
            </a:r>
            <a:r>
              <a:rPr lang="fr-FR" baseline="30000" dirty="0" smtClean="0">
                <a:solidFill>
                  <a:srgbClr val="0F719D"/>
                </a:solidFill>
              </a:rPr>
              <a:t>th</a:t>
            </a:r>
            <a:r>
              <a:rPr lang="fr-FR" dirty="0" smtClean="0">
                <a:solidFill>
                  <a:srgbClr val="0F719D"/>
                </a:solidFill>
              </a:rPr>
              <a:t> 2014</a:t>
            </a:r>
            <a:endParaRPr lang="fr-FR" dirty="0">
              <a:solidFill>
                <a:srgbClr val="0F719D"/>
              </a:solidFill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52800" y="63664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7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 txBox="1">
            <a:spLocks/>
          </p:cNvSpPr>
          <p:nvPr/>
        </p:nvSpPr>
        <p:spPr>
          <a:xfrm>
            <a:off x="295275" y="2010699"/>
            <a:ext cx="8671171" cy="475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rgbClr val="0F719D"/>
                </a:solidFill>
              </a:rPr>
              <a:t>Pre-treatment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Influence </a:t>
            </a:r>
            <a:r>
              <a:rPr lang="en-US" sz="1200" dirty="0">
                <a:solidFill>
                  <a:srgbClr val="0F719D"/>
                </a:solidFill>
                <a:hlinkClick r:id="rId2" action="ppaction://hlinksldjump"/>
              </a:rPr>
              <a:t>of pre-treatment </a:t>
            </a: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on </a:t>
            </a:r>
            <a:r>
              <a:rPr lang="en-US" sz="1200" dirty="0">
                <a:solidFill>
                  <a:srgbClr val="0F719D"/>
                </a:solidFill>
                <a:hlinkClick r:id="rId2" action="ppaction://hlinksldjump"/>
              </a:rPr>
              <a:t>face and scalp AK on efficacy and </a:t>
            </a: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tolerability</a:t>
            </a:r>
            <a:r>
              <a:rPr lang="fr-FR" sz="1200" dirty="0" smtClean="0">
                <a:solidFill>
                  <a:srgbClr val="0F719D"/>
                </a:solidFill>
                <a:hlinkClick r:id="rId2" action="ppaction://hlinksldjump"/>
              </a:rPr>
              <a:t>.</a:t>
            </a:r>
            <a:r>
              <a:rPr lang="fr-FR" sz="1200" dirty="0" smtClean="0">
                <a:solidFill>
                  <a:srgbClr val="0F719D"/>
                </a:solidFill>
              </a:rPr>
              <a:t> </a:t>
            </a:r>
            <a:r>
              <a:rPr lang="en-US" sz="1200" dirty="0" smtClean="0">
                <a:solidFill>
                  <a:srgbClr val="0F719D"/>
                </a:solidFill>
              </a:rPr>
              <a:t>Patrick </a:t>
            </a:r>
            <a:r>
              <a:rPr lang="en-US" sz="1200" dirty="0" err="1" smtClean="0">
                <a:solidFill>
                  <a:srgbClr val="0F719D"/>
                </a:solidFill>
              </a:rPr>
              <a:t>Gholam</a:t>
            </a:r>
            <a:r>
              <a:rPr lang="en-US" sz="1200" dirty="0">
                <a:solidFill>
                  <a:srgbClr val="0F719D"/>
                </a:solidFill>
              </a:rPr>
              <a:t>, Heidelberg, </a:t>
            </a:r>
            <a:r>
              <a:rPr lang="en-US" sz="1200" dirty="0" smtClean="0">
                <a:solidFill>
                  <a:srgbClr val="0F719D"/>
                </a:solidFill>
              </a:rPr>
              <a:t>Germany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3" action="ppaction://hlinksldjump"/>
              </a:rPr>
              <a:t>Pretreatment 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with </a:t>
            </a:r>
            <a:r>
              <a:rPr lang="en-US" sz="1200" dirty="0" err="1">
                <a:solidFill>
                  <a:srgbClr val="0F719D"/>
                </a:solidFill>
                <a:hlinkClick r:id="rId3" action="ppaction://hlinksldjump"/>
              </a:rPr>
              <a:t>calcipotriol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 enhances MAL-induced </a:t>
            </a:r>
            <a:r>
              <a:rPr lang="en-US" sz="1200" dirty="0" err="1">
                <a:solidFill>
                  <a:srgbClr val="0F719D"/>
                </a:solidFill>
                <a:hlinkClick r:id="rId3" action="ppaction://hlinksldjump"/>
              </a:rPr>
              <a:t>PpIX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 formation. A murine </a:t>
            </a:r>
            <a:r>
              <a:rPr lang="en-US" sz="1200" dirty="0" smtClean="0">
                <a:solidFill>
                  <a:srgbClr val="0F719D"/>
                </a:solidFill>
                <a:hlinkClick r:id="rId3" action="ppaction://hlinksldjump"/>
              </a:rPr>
              <a:t>study</a:t>
            </a:r>
            <a:r>
              <a:rPr lang="fr-FR" sz="1200" dirty="0" smtClean="0">
                <a:solidFill>
                  <a:srgbClr val="0F719D"/>
                </a:solidFill>
                <a:hlinkClick r:id="rId3" action="ppaction://hlinksldjump"/>
              </a:rPr>
              <a:t>.</a:t>
            </a:r>
            <a:r>
              <a:rPr lang="fr-FR" sz="1200" dirty="0" smtClean="0">
                <a:solidFill>
                  <a:srgbClr val="0F719D"/>
                </a:solidFill>
              </a:rPr>
              <a:t> </a:t>
            </a:r>
            <a:r>
              <a:rPr lang="en-US" sz="1200" dirty="0" smtClean="0">
                <a:solidFill>
                  <a:srgbClr val="0F719D"/>
                </a:solidFill>
              </a:rPr>
              <a:t>Christiane </a:t>
            </a:r>
            <a:r>
              <a:rPr lang="en-US" sz="1200" dirty="0">
                <a:solidFill>
                  <a:srgbClr val="0F719D"/>
                </a:solidFill>
              </a:rPr>
              <a:t>Bay,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F719D"/>
                </a:solidFill>
                <a:hlinkClick r:id="rId4" action="ppaction://hlinksldjump"/>
              </a:rPr>
              <a:t>Fx</a:t>
            </a:r>
            <a:r>
              <a:rPr lang="en-US" sz="1200" dirty="0" smtClean="0">
                <a:solidFill>
                  <a:srgbClr val="0F719D"/>
                </a:solidFill>
                <a:hlinkClick r:id="rId4" action="ppaction://hlinksldjump"/>
              </a:rPr>
              <a:t> </a:t>
            </a:r>
            <a:r>
              <a:rPr lang="en-US" sz="1200" dirty="0">
                <a:solidFill>
                  <a:srgbClr val="0F719D"/>
                </a:solidFill>
                <a:hlinkClick r:id="rId4" action="ppaction://hlinksldjump"/>
              </a:rPr>
              <a:t>Laser + Daylight-PDT vs Daylight-PDT vs c-PDT vs laser alone in OTR.</a:t>
            </a:r>
            <a:r>
              <a:rPr lang="fr-FR" sz="1200" dirty="0">
                <a:solidFill>
                  <a:srgbClr val="0F719D"/>
                </a:solidFill>
                <a:hlinkClick r:id="rId4" action="ppaction://hlinksldjump"/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Katrine</a:t>
            </a:r>
            <a:r>
              <a:rPr lang="en-US" sz="1200" dirty="0">
                <a:solidFill>
                  <a:srgbClr val="0F719D"/>
                </a:solidFill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Togsverd</a:t>
            </a:r>
            <a:r>
              <a:rPr lang="en-US" sz="1200" dirty="0">
                <a:solidFill>
                  <a:srgbClr val="0F719D"/>
                </a:solidFill>
              </a:rPr>
              <a:t>-Bo,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5" action="ppaction://hlinksldjump"/>
              </a:rPr>
              <a:t>Conventional </a:t>
            </a:r>
            <a:r>
              <a:rPr lang="en-US" sz="1200" dirty="0">
                <a:solidFill>
                  <a:srgbClr val="0F719D"/>
                </a:solidFill>
                <a:hlinkClick r:id="rId5" action="ppaction://hlinksldjump"/>
              </a:rPr>
              <a:t>MAL-PDT with </a:t>
            </a:r>
            <a:r>
              <a:rPr lang="en-US" sz="1200" dirty="0" err="1">
                <a:solidFill>
                  <a:srgbClr val="0F719D"/>
                </a:solidFill>
                <a:hlinkClick r:id="rId5" action="ppaction://hlinksldjump"/>
              </a:rPr>
              <a:t>microneedling</a:t>
            </a:r>
            <a:r>
              <a:rPr lang="en-US" sz="1200" dirty="0">
                <a:solidFill>
                  <a:srgbClr val="0F719D"/>
                </a:solidFill>
                <a:hlinkClick r:id="rId5" action="ppaction://hlinksldjump"/>
              </a:rPr>
              <a:t> on actinically damaged </a:t>
            </a:r>
            <a:r>
              <a:rPr lang="en-US" sz="1200" dirty="0" smtClean="0">
                <a:solidFill>
                  <a:srgbClr val="0F719D"/>
                </a:solidFill>
                <a:hlinkClick r:id="rId5" action="ppaction://hlinksldjump"/>
              </a:rPr>
              <a:t>skin</a:t>
            </a:r>
            <a:r>
              <a:rPr lang="fr-FR" sz="1200" dirty="0" smtClean="0">
                <a:solidFill>
                  <a:srgbClr val="0F719D"/>
                </a:solidFill>
              </a:rPr>
              <a:t>. </a:t>
            </a:r>
            <a:r>
              <a:rPr lang="en-US" sz="1200" dirty="0">
                <a:solidFill>
                  <a:srgbClr val="0F719D"/>
                </a:solidFill>
              </a:rPr>
              <a:t>Luis </a:t>
            </a:r>
            <a:r>
              <a:rPr lang="en-US" sz="1200" dirty="0" err="1">
                <a:solidFill>
                  <a:srgbClr val="0F719D"/>
                </a:solidFill>
              </a:rPr>
              <a:t>Torezan</a:t>
            </a:r>
            <a:r>
              <a:rPr lang="en-US" sz="1200" dirty="0">
                <a:solidFill>
                  <a:srgbClr val="0F719D"/>
                </a:solidFill>
              </a:rPr>
              <a:t>, Sao Paulo, </a:t>
            </a:r>
            <a:r>
              <a:rPr lang="en-US" sz="1200" dirty="0" smtClean="0">
                <a:solidFill>
                  <a:srgbClr val="0F719D"/>
                </a:solidFill>
              </a:rPr>
              <a:t>Brazil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F719D"/>
              </a:solidFill>
            </a:endParaRPr>
          </a:p>
          <a:p>
            <a:pPr algn="l"/>
            <a:r>
              <a:rPr lang="en-US" sz="1400" b="1" smtClean="0">
                <a:solidFill>
                  <a:srgbClr val="0F719D"/>
                </a:solidFill>
              </a:rPr>
              <a:t>New approaches for PDT</a:t>
            </a:r>
            <a:endParaRPr lang="en-US" sz="1400" b="1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719D"/>
                </a:solidFill>
                <a:hlinkClick r:id="rId6" action="ppaction://hlinksldjump"/>
              </a:rPr>
              <a:t>Results of 2 </a:t>
            </a:r>
            <a:r>
              <a:rPr lang="en-US" sz="1200" dirty="0" err="1">
                <a:solidFill>
                  <a:srgbClr val="0F719D"/>
                </a:solidFill>
                <a:hlinkClick r:id="rId6" action="ppaction://hlinksldjump"/>
              </a:rPr>
              <a:t>randomised</a:t>
            </a:r>
            <a:r>
              <a:rPr lang="en-US" sz="1200" dirty="0">
                <a:solidFill>
                  <a:srgbClr val="0F719D"/>
                </a:solidFill>
                <a:hlinkClick r:id="rId6" action="ppaction://hlinksldjump"/>
              </a:rPr>
              <a:t>, controlled, phase III studies with Daylight-PDT in Australia and Europe</a:t>
            </a:r>
            <a:r>
              <a:rPr lang="fr-FR" sz="1200" dirty="0">
                <a:solidFill>
                  <a:srgbClr val="0F719D"/>
                </a:solidFill>
              </a:rPr>
              <a:t>. </a:t>
            </a:r>
            <a:r>
              <a:rPr lang="en-US" sz="1200" dirty="0">
                <a:solidFill>
                  <a:srgbClr val="0F719D"/>
                </a:solidFill>
              </a:rPr>
              <a:t>Jean-Philippe </a:t>
            </a:r>
            <a:r>
              <a:rPr lang="en-US" sz="1200" dirty="0" err="1">
                <a:solidFill>
                  <a:srgbClr val="0F719D"/>
                </a:solidFill>
              </a:rPr>
              <a:t>Lacour</a:t>
            </a:r>
            <a:r>
              <a:rPr lang="en-US" sz="1200" dirty="0">
                <a:solidFill>
                  <a:srgbClr val="0F719D"/>
                </a:solidFill>
              </a:rPr>
              <a:t>, Nice, France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7" action="ppaction://hlinksldjump"/>
              </a:rPr>
              <a:t>A </a:t>
            </a:r>
            <a:r>
              <a:rPr lang="en-US" sz="1200" dirty="0">
                <a:solidFill>
                  <a:srgbClr val="0F719D"/>
                </a:solidFill>
                <a:hlinkClick r:id="rId7" action="ppaction://hlinksldjump"/>
              </a:rPr>
              <a:t>new approach to a gentle PDT treatment.</a:t>
            </a:r>
            <a:r>
              <a:rPr lang="en-US" sz="1200" dirty="0">
                <a:solidFill>
                  <a:srgbClr val="0F719D"/>
                </a:solidFill>
              </a:rPr>
              <a:t> Stine </a:t>
            </a:r>
            <a:r>
              <a:rPr lang="en-US" sz="1200" dirty="0" err="1">
                <a:solidFill>
                  <a:srgbClr val="0F719D"/>
                </a:solidFill>
              </a:rPr>
              <a:t>Regin</a:t>
            </a:r>
            <a:r>
              <a:rPr lang="en-US" sz="1200" dirty="0">
                <a:solidFill>
                  <a:srgbClr val="0F719D"/>
                </a:solidFill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Wiegell</a:t>
            </a:r>
            <a:r>
              <a:rPr lang="en-US" sz="1200" dirty="0">
                <a:solidFill>
                  <a:srgbClr val="0F719D"/>
                </a:solidFill>
              </a:rPr>
              <a:t>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8" action="ppaction://hlinksldjump"/>
              </a:rPr>
              <a:t>Pulse PDT: A </a:t>
            </a:r>
            <a:r>
              <a:rPr lang="en-US" sz="1200" dirty="0">
                <a:solidFill>
                  <a:srgbClr val="0F719D"/>
                </a:solidFill>
                <a:hlinkClick r:id="rId8" action="ppaction://hlinksldjump"/>
              </a:rPr>
              <a:t>promising new way to reduce inflammation in PDT without reducing </a:t>
            </a:r>
            <a:r>
              <a:rPr lang="en-US" sz="1200" dirty="0" smtClean="0">
                <a:solidFill>
                  <a:srgbClr val="0F719D"/>
                </a:solidFill>
                <a:hlinkClick r:id="rId8" action="ppaction://hlinksldjump"/>
              </a:rPr>
              <a:t>efficacy</a:t>
            </a:r>
            <a:r>
              <a:rPr lang="fr-FR" sz="1200" dirty="0" smtClean="0">
                <a:solidFill>
                  <a:srgbClr val="0F719D"/>
                </a:solidFill>
              </a:rPr>
              <a:t>. </a:t>
            </a:r>
            <a:r>
              <a:rPr lang="en-US" sz="1200" dirty="0" smtClean="0">
                <a:solidFill>
                  <a:srgbClr val="0F719D"/>
                </a:solidFill>
              </a:rPr>
              <a:t>Hans </a:t>
            </a:r>
            <a:r>
              <a:rPr lang="en-US" sz="1200" dirty="0">
                <a:solidFill>
                  <a:srgbClr val="0F719D"/>
                </a:solidFill>
              </a:rPr>
              <a:t>Christian </a:t>
            </a:r>
            <a:r>
              <a:rPr lang="en-US" sz="1200" dirty="0" err="1">
                <a:solidFill>
                  <a:srgbClr val="0F719D"/>
                </a:solidFill>
              </a:rPr>
              <a:t>Wulf</a:t>
            </a:r>
            <a:r>
              <a:rPr lang="en-US" sz="1200" dirty="0">
                <a:solidFill>
                  <a:srgbClr val="0F719D"/>
                </a:solidFill>
              </a:rPr>
              <a:t>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F719D"/>
              </a:solidFill>
            </a:endParaRPr>
          </a:p>
          <a:p>
            <a:pPr algn="l"/>
            <a:r>
              <a:rPr lang="en-US" sz="1400" b="1" dirty="0">
                <a:solidFill>
                  <a:srgbClr val="0F719D"/>
                </a:solidFill>
              </a:rPr>
              <a:t>From </a:t>
            </a:r>
            <a:r>
              <a:rPr lang="en-US" sz="1400" b="1" dirty="0" smtClean="0">
                <a:solidFill>
                  <a:srgbClr val="0F719D"/>
                </a:solidFill>
              </a:rPr>
              <a:t>oncology </a:t>
            </a:r>
            <a:r>
              <a:rPr lang="en-US" sz="1400" b="1" dirty="0">
                <a:solidFill>
                  <a:srgbClr val="0F719D"/>
                </a:solidFill>
              </a:rPr>
              <a:t>to antimicrobial PDT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F719D"/>
                </a:solidFill>
                <a:hlinkClick r:id="rId9" action="ppaction://hlinksldjump"/>
              </a:rPr>
              <a:t>DEBATE: PDT in </a:t>
            </a:r>
            <a:r>
              <a:rPr lang="en-US" sz="1100" dirty="0" err="1">
                <a:solidFill>
                  <a:srgbClr val="0F719D"/>
                </a:solidFill>
                <a:hlinkClick r:id="rId9" action="ppaction://hlinksldjump"/>
              </a:rPr>
              <a:t>sBCC</a:t>
            </a:r>
            <a:r>
              <a:rPr lang="en-US" sz="1100" dirty="0">
                <a:solidFill>
                  <a:srgbClr val="0F719D"/>
                </a:solidFill>
                <a:hlinkClick r:id="rId9" action="ppaction://hlinksldjump"/>
              </a:rPr>
              <a:t> Studies results =&gt; when choosing PDT for </a:t>
            </a:r>
            <a:r>
              <a:rPr lang="en-US" sz="1100" dirty="0" err="1" smtClean="0">
                <a:solidFill>
                  <a:srgbClr val="0F719D"/>
                </a:solidFill>
                <a:hlinkClick r:id="rId9" action="ppaction://hlinksldjump"/>
              </a:rPr>
              <a:t>sBCC</a:t>
            </a:r>
            <a:r>
              <a:rPr lang="en-US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err="1" smtClean="0">
                <a:solidFill>
                  <a:srgbClr val="0F719D"/>
                </a:solidFill>
              </a:rPr>
              <a:t>Rianne</a:t>
            </a:r>
            <a:r>
              <a:rPr lang="en-US" sz="1100" dirty="0" smtClean="0">
                <a:solidFill>
                  <a:srgbClr val="0F719D"/>
                </a:solidFill>
              </a:rPr>
              <a:t> </a:t>
            </a:r>
            <a:r>
              <a:rPr lang="en-US" sz="1100" dirty="0">
                <a:solidFill>
                  <a:srgbClr val="0F719D"/>
                </a:solidFill>
              </a:rPr>
              <a:t>M.J.P. </a:t>
            </a:r>
            <a:r>
              <a:rPr lang="en-US" sz="1100" dirty="0" err="1">
                <a:solidFill>
                  <a:srgbClr val="0F719D"/>
                </a:solidFill>
              </a:rPr>
              <a:t>Gerritsen</a:t>
            </a:r>
            <a:r>
              <a:rPr lang="en-US" sz="1100" dirty="0">
                <a:solidFill>
                  <a:srgbClr val="0F719D"/>
                </a:solidFill>
              </a:rPr>
              <a:t>, </a:t>
            </a:r>
            <a:r>
              <a:rPr lang="en-US" sz="1100" dirty="0" err="1">
                <a:solidFill>
                  <a:srgbClr val="0F719D"/>
                </a:solidFill>
              </a:rPr>
              <a:t>Njimegen</a:t>
            </a:r>
            <a:r>
              <a:rPr lang="en-US" sz="1100" dirty="0">
                <a:solidFill>
                  <a:srgbClr val="0F719D"/>
                </a:solidFill>
              </a:rPr>
              <a:t>, The </a:t>
            </a:r>
            <a:r>
              <a:rPr lang="en-US" sz="1100" dirty="0" smtClean="0">
                <a:solidFill>
                  <a:srgbClr val="0F719D"/>
                </a:solidFill>
              </a:rPr>
              <a:t>Netherlands &amp; Nicole </a:t>
            </a:r>
            <a:r>
              <a:rPr lang="en-US" sz="1100" dirty="0" err="1">
                <a:solidFill>
                  <a:srgbClr val="0F719D"/>
                </a:solidFill>
              </a:rPr>
              <a:t>Kelleners-Smeets</a:t>
            </a:r>
            <a:r>
              <a:rPr lang="en-US" sz="1100" dirty="0">
                <a:solidFill>
                  <a:srgbClr val="0F719D"/>
                </a:solidFill>
              </a:rPr>
              <a:t>, Maastricht, The </a:t>
            </a:r>
            <a:r>
              <a:rPr lang="en-US" sz="1100" dirty="0" smtClean="0">
                <a:solidFill>
                  <a:srgbClr val="0F719D"/>
                </a:solidFill>
              </a:rPr>
              <a:t>Netherlands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0" action="ppaction://hlinksldjump"/>
              </a:rPr>
              <a:t>Patch-PDT: convenient and effective for actinic </a:t>
            </a:r>
            <a:r>
              <a:rPr lang="en-US" sz="1100" dirty="0" err="1" smtClean="0">
                <a:solidFill>
                  <a:srgbClr val="0F719D"/>
                </a:solidFill>
                <a:hlinkClick r:id="rId10" action="ppaction://hlinksldjump"/>
              </a:rPr>
              <a:t>cheilitis</a:t>
            </a:r>
            <a:r>
              <a:rPr lang="en-US" sz="1100" dirty="0" smtClean="0">
                <a:solidFill>
                  <a:srgbClr val="0F719D"/>
                </a:solidFill>
                <a:hlinkClick r:id="rId10" action="ppaction://hlinksldjump"/>
              </a:rPr>
              <a:t>?</a:t>
            </a:r>
            <a:r>
              <a:rPr lang="fr-FR" sz="1100" dirty="0" smtClean="0">
                <a:solidFill>
                  <a:srgbClr val="0F719D"/>
                </a:solidFill>
                <a:hlinkClick r:id="rId10" action="ppaction://hlinksldjump"/>
              </a:rPr>
              <a:t> </a:t>
            </a:r>
            <a:r>
              <a:rPr lang="fr-FR" sz="1100" dirty="0" smtClean="0">
                <a:solidFill>
                  <a:srgbClr val="0F719D"/>
                </a:solidFill>
              </a:rPr>
              <a:t>Sonja </a:t>
            </a:r>
            <a:r>
              <a:rPr lang="fr-FR" sz="1100" dirty="0" err="1" smtClean="0">
                <a:solidFill>
                  <a:srgbClr val="0F719D"/>
                </a:solidFill>
              </a:rPr>
              <a:t>Radakovic</a:t>
            </a:r>
            <a:r>
              <a:rPr lang="fr-FR" sz="1100" dirty="0" smtClean="0">
                <a:solidFill>
                  <a:srgbClr val="0F719D"/>
                </a:solidFill>
              </a:rPr>
              <a:t>, Vienna, </a:t>
            </a:r>
            <a:r>
              <a:rPr lang="fr-FR" sz="1100" dirty="0" err="1" smtClean="0">
                <a:solidFill>
                  <a:srgbClr val="0F719D"/>
                </a:solidFill>
              </a:rPr>
              <a:t>Austria</a:t>
            </a:r>
            <a:endParaRPr lang="fr-FR" sz="11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1" action="ppaction://hlinksldjump"/>
              </a:rPr>
              <a:t>PDT </a:t>
            </a:r>
            <a:r>
              <a:rPr lang="en-US" sz="1100" dirty="0">
                <a:solidFill>
                  <a:srgbClr val="0F719D"/>
                </a:solidFill>
                <a:hlinkClick r:id="rId11" action="ppaction://hlinksldjump"/>
              </a:rPr>
              <a:t>field treatment vs. lesion treatment in </a:t>
            </a:r>
            <a:r>
              <a:rPr lang="en-US" sz="1100" dirty="0" smtClean="0">
                <a:solidFill>
                  <a:srgbClr val="0F719D"/>
                </a:solidFill>
                <a:hlinkClick r:id="rId11" action="ppaction://hlinksldjump"/>
              </a:rPr>
              <a:t>AK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err="1" smtClean="0">
                <a:solidFill>
                  <a:srgbClr val="0F719D"/>
                </a:solidFill>
              </a:rPr>
              <a:t>Rianne</a:t>
            </a:r>
            <a:r>
              <a:rPr lang="en-US" sz="1100" dirty="0" smtClean="0">
                <a:solidFill>
                  <a:srgbClr val="0F719D"/>
                </a:solidFill>
              </a:rPr>
              <a:t> </a:t>
            </a:r>
            <a:r>
              <a:rPr lang="en-US" sz="1100" dirty="0">
                <a:solidFill>
                  <a:srgbClr val="0F719D"/>
                </a:solidFill>
              </a:rPr>
              <a:t>M.J.P. </a:t>
            </a:r>
            <a:r>
              <a:rPr lang="en-US" sz="1100" dirty="0" err="1">
                <a:solidFill>
                  <a:srgbClr val="0F719D"/>
                </a:solidFill>
              </a:rPr>
              <a:t>Gerritsen</a:t>
            </a:r>
            <a:r>
              <a:rPr lang="en-US" sz="1100" dirty="0">
                <a:solidFill>
                  <a:srgbClr val="0F719D"/>
                </a:solidFill>
              </a:rPr>
              <a:t>, Nijmegen, The </a:t>
            </a:r>
            <a:r>
              <a:rPr lang="en-US" sz="1100" dirty="0" smtClean="0">
                <a:solidFill>
                  <a:srgbClr val="0F719D"/>
                </a:solidFill>
              </a:rPr>
              <a:t>Netherlands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2" action="ppaction://hlinksldjump"/>
              </a:rPr>
              <a:t>MAL-PDT </a:t>
            </a:r>
            <a:r>
              <a:rPr lang="en-US" sz="1100" dirty="0">
                <a:solidFill>
                  <a:srgbClr val="0F719D"/>
                </a:solidFill>
                <a:hlinkClick r:id="rId12" action="ppaction://hlinksldjump"/>
              </a:rPr>
              <a:t>vs </a:t>
            </a:r>
            <a:r>
              <a:rPr lang="en-US" sz="1100" dirty="0" err="1">
                <a:solidFill>
                  <a:srgbClr val="0F719D"/>
                </a:solidFill>
                <a:hlinkClick r:id="rId12" action="ppaction://hlinksldjump"/>
              </a:rPr>
              <a:t>Imiquimod</a:t>
            </a:r>
            <a:r>
              <a:rPr lang="en-US" sz="1100" dirty="0">
                <a:solidFill>
                  <a:srgbClr val="0F719D"/>
                </a:solidFill>
                <a:hlinkClick r:id="rId12" action="ppaction://hlinksldjump"/>
              </a:rPr>
              <a:t> 5% cream for skin cancer </a:t>
            </a:r>
            <a:r>
              <a:rPr lang="en-US" sz="1100" dirty="0" smtClean="0">
                <a:solidFill>
                  <a:srgbClr val="0F719D"/>
                </a:solidFill>
                <a:hlinkClick r:id="rId12" action="ppaction://hlinksldjump"/>
              </a:rPr>
              <a:t>prevention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Elena </a:t>
            </a:r>
            <a:r>
              <a:rPr lang="en-US" sz="1100" dirty="0" err="1">
                <a:solidFill>
                  <a:srgbClr val="0F719D"/>
                </a:solidFill>
              </a:rPr>
              <a:t>Sotirou</a:t>
            </a:r>
            <a:r>
              <a:rPr lang="en-US" sz="1100" dirty="0">
                <a:solidFill>
                  <a:srgbClr val="0F719D"/>
                </a:solidFill>
              </a:rPr>
              <a:t>, Thessaloniki, </a:t>
            </a:r>
            <a:r>
              <a:rPr lang="en-US" sz="1100" dirty="0" smtClean="0">
                <a:solidFill>
                  <a:srgbClr val="0F719D"/>
                </a:solidFill>
              </a:rPr>
              <a:t>Greece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3" action="ppaction://hlinksldjump"/>
              </a:rPr>
              <a:t>MAL-PDT </a:t>
            </a:r>
            <a:r>
              <a:rPr lang="en-US" sz="1100" dirty="0">
                <a:solidFill>
                  <a:srgbClr val="0F719D"/>
                </a:solidFill>
                <a:hlinkClick r:id="rId13" action="ppaction://hlinksldjump"/>
              </a:rPr>
              <a:t>for mycosis </a:t>
            </a:r>
            <a:r>
              <a:rPr lang="en-US" sz="1100" dirty="0" err="1">
                <a:solidFill>
                  <a:srgbClr val="0F719D"/>
                </a:solidFill>
                <a:hlinkClick r:id="rId13" action="ppaction://hlinksldjump"/>
              </a:rPr>
              <a:t>fungoides</a:t>
            </a:r>
            <a:r>
              <a:rPr lang="en-US" sz="1100" dirty="0">
                <a:solidFill>
                  <a:srgbClr val="0F719D"/>
                </a:solidFill>
                <a:hlinkClick r:id="rId13" action="ppaction://hlinksldjump"/>
              </a:rPr>
              <a:t>: a prospective open study and review of literature </a:t>
            </a:r>
            <a:r>
              <a:rPr lang="fr-FR" sz="1100" dirty="0">
                <a:solidFill>
                  <a:srgbClr val="0F719D"/>
                </a:solidFill>
              </a:rPr>
              <a:t>. </a:t>
            </a:r>
            <a:r>
              <a:rPr lang="en-US" sz="1100" dirty="0" err="1">
                <a:solidFill>
                  <a:srgbClr val="0F719D"/>
                </a:solidFill>
              </a:rPr>
              <a:t>Gaelle</a:t>
            </a:r>
            <a:r>
              <a:rPr lang="en-US" sz="1100" dirty="0">
                <a:solidFill>
                  <a:srgbClr val="0F719D"/>
                </a:solidFill>
              </a:rPr>
              <a:t> </a:t>
            </a:r>
            <a:r>
              <a:rPr lang="en-US" sz="1100" dirty="0" err="1">
                <a:solidFill>
                  <a:srgbClr val="0F719D"/>
                </a:solidFill>
              </a:rPr>
              <a:t>Quéreux</a:t>
            </a:r>
            <a:r>
              <a:rPr lang="en-US" sz="1100" dirty="0">
                <a:solidFill>
                  <a:srgbClr val="0F719D"/>
                </a:solidFill>
              </a:rPr>
              <a:t>, Nantes, </a:t>
            </a:r>
            <a:r>
              <a:rPr lang="en-US" sz="1100" dirty="0" smtClean="0">
                <a:solidFill>
                  <a:srgbClr val="0F719D"/>
                </a:solidFill>
              </a:rPr>
              <a:t>France</a:t>
            </a:r>
            <a:endParaRPr lang="fr-FR" sz="11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4" action="ppaction://hlinksldjump"/>
              </a:rPr>
              <a:t>Antimicrobial </a:t>
            </a:r>
            <a:r>
              <a:rPr lang="en-US" sz="1100" dirty="0">
                <a:solidFill>
                  <a:srgbClr val="0F719D"/>
                </a:solidFill>
                <a:hlinkClick r:id="rId14" action="ppaction://hlinksldjump"/>
              </a:rPr>
              <a:t>PDT in chronic leg and foot </a:t>
            </a:r>
            <a:r>
              <a:rPr lang="en-US" sz="1100" dirty="0" smtClean="0">
                <a:solidFill>
                  <a:srgbClr val="0F719D"/>
                </a:solidFill>
                <a:hlinkClick r:id="rId14" action="ppaction://hlinksldjump"/>
              </a:rPr>
              <a:t>ulcers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Stan </a:t>
            </a:r>
            <a:r>
              <a:rPr lang="en-US" sz="1100" dirty="0">
                <a:solidFill>
                  <a:srgbClr val="0F719D"/>
                </a:solidFill>
              </a:rPr>
              <a:t>Brown, Leeds, </a:t>
            </a:r>
            <a:r>
              <a:rPr lang="en-US" sz="1100" dirty="0" smtClean="0">
                <a:solidFill>
                  <a:srgbClr val="0F719D"/>
                </a:solidFill>
              </a:rPr>
              <a:t>UK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5" action="ppaction://hlinksldjump"/>
              </a:rPr>
              <a:t>Clinical </a:t>
            </a:r>
            <a:r>
              <a:rPr lang="en-US" sz="1100" dirty="0">
                <a:solidFill>
                  <a:srgbClr val="0F719D"/>
                </a:solidFill>
                <a:hlinkClick r:id="rId15" action="ppaction://hlinksldjump"/>
              </a:rPr>
              <a:t>and microbiological healing of </a:t>
            </a:r>
            <a:r>
              <a:rPr lang="en-US" sz="1100" dirty="0" err="1">
                <a:solidFill>
                  <a:srgbClr val="0F719D"/>
                </a:solidFill>
                <a:hlinkClick r:id="rId15" action="ppaction://hlinksldjump"/>
              </a:rPr>
              <a:t>onychomycosis</a:t>
            </a:r>
            <a:r>
              <a:rPr lang="en-US" sz="1100" dirty="0">
                <a:solidFill>
                  <a:srgbClr val="0F719D"/>
                </a:solidFill>
                <a:hlinkClick r:id="rId15" action="ppaction://hlinksldjump"/>
              </a:rPr>
              <a:t> after 3 sessions of conventional MAL-PDT vs </a:t>
            </a:r>
            <a:r>
              <a:rPr lang="en-US" sz="1100" dirty="0" smtClean="0">
                <a:solidFill>
                  <a:srgbClr val="0F719D"/>
                </a:solidFill>
                <a:hlinkClick r:id="rId15" action="ppaction://hlinksldjump"/>
              </a:rPr>
              <a:t>placebo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Yolanda </a:t>
            </a:r>
            <a:r>
              <a:rPr lang="en-US" sz="1100" dirty="0">
                <a:solidFill>
                  <a:srgbClr val="0F719D"/>
                </a:solidFill>
              </a:rPr>
              <a:t>Gilaberte, </a:t>
            </a:r>
            <a:r>
              <a:rPr lang="en-US" sz="1100" dirty="0" err="1">
                <a:solidFill>
                  <a:srgbClr val="0F719D"/>
                </a:solidFill>
              </a:rPr>
              <a:t>Huesca</a:t>
            </a:r>
            <a:r>
              <a:rPr lang="en-US" sz="1100" dirty="0">
                <a:solidFill>
                  <a:srgbClr val="0F719D"/>
                </a:solidFill>
              </a:rPr>
              <a:t>, </a:t>
            </a:r>
            <a:r>
              <a:rPr lang="en-US" sz="1100" dirty="0" smtClean="0">
                <a:solidFill>
                  <a:srgbClr val="0F719D"/>
                </a:solidFill>
              </a:rPr>
              <a:t>Spain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F719D"/>
              </a:solidFill>
            </a:endParaRPr>
          </a:p>
          <a:p>
            <a:pPr algn="l"/>
            <a:r>
              <a:rPr lang="en-US" sz="1200" dirty="0">
                <a:solidFill>
                  <a:srgbClr val="0F719D"/>
                </a:solidFill>
                <a:hlinkClick r:id="rId16" action="ppaction://hlinksldjump"/>
              </a:rPr>
              <a:t>Abbreviations</a:t>
            </a:r>
            <a:endParaRPr lang="fr-FR" sz="1200" dirty="0">
              <a:solidFill>
                <a:srgbClr val="0F719D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40863" y="1226046"/>
            <a:ext cx="7772400" cy="87796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rgbClr val="800000"/>
                </a:solidFill>
              </a:rPr>
              <a:t>Euro </a:t>
            </a:r>
            <a:r>
              <a:rPr lang="fr-FR" dirty="0">
                <a:solidFill>
                  <a:srgbClr val="800000"/>
                </a:solidFill>
              </a:rPr>
              <a:t>PDT </a:t>
            </a:r>
            <a:r>
              <a:rPr lang="en-US" dirty="0" smtClean="0">
                <a:solidFill>
                  <a:srgbClr val="800000"/>
                </a:solidFill>
              </a:rPr>
              <a:t>2014 highlights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" y="4543424"/>
            <a:ext cx="8963025" cy="2219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00025" y="2104006"/>
            <a:ext cx="8763000" cy="1220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7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Results of 2 </a:t>
            </a:r>
            <a:r>
              <a:rPr lang="en-US" sz="3600" dirty="0" err="1">
                <a:solidFill>
                  <a:srgbClr val="800000"/>
                </a:solidFill>
              </a:rPr>
              <a:t>randomised</a:t>
            </a:r>
            <a:r>
              <a:rPr lang="en-US" sz="3600" dirty="0">
                <a:solidFill>
                  <a:srgbClr val="800000"/>
                </a:solidFill>
              </a:rPr>
              <a:t>, controlled, phase III studies with Daylight-PDT in Australia and </a:t>
            </a:r>
            <a:r>
              <a:rPr lang="en-US" sz="3600" dirty="0" smtClean="0">
                <a:solidFill>
                  <a:srgbClr val="800000"/>
                </a:solidFill>
              </a:rPr>
              <a:t>Europe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33215" y="2162817"/>
            <a:ext cx="8702964" cy="1957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300" dirty="0" smtClean="0">
                <a:solidFill>
                  <a:srgbClr val="0F719D"/>
                </a:solidFill>
              </a:rPr>
              <a:t>Jean-Philippe </a:t>
            </a:r>
            <a:r>
              <a:rPr lang="fr-FR" sz="3300" dirty="0">
                <a:solidFill>
                  <a:srgbClr val="0F719D"/>
                </a:solidFill>
              </a:rPr>
              <a:t>Lacour, Nice, France</a:t>
            </a:r>
            <a:endParaRPr lang="fr-FR" sz="3300" dirty="0" smtClean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OBJECTIVES: 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Evaluate efficacy and </a:t>
            </a:r>
            <a:r>
              <a:rPr lang="en-US" dirty="0">
                <a:solidFill>
                  <a:schemeClr val="tx1"/>
                </a:solidFill>
              </a:rPr>
              <a:t>safety of daylight </a:t>
            </a:r>
            <a:r>
              <a:rPr lang="en-US" dirty="0" smtClean="0">
                <a:solidFill>
                  <a:schemeClr val="tx1"/>
                </a:solidFill>
              </a:rPr>
              <a:t>MAL PDT (DL-PDT) with 2-hour </a:t>
            </a:r>
            <a:r>
              <a:rPr lang="en-US" dirty="0">
                <a:solidFill>
                  <a:schemeClr val="tx1"/>
                </a:solidFill>
              </a:rPr>
              <a:t>exposure outside during </a:t>
            </a:r>
            <a:r>
              <a:rPr lang="en-US" dirty="0" smtClean="0">
                <a:solidFill>
                  <a:schemeClr val="tx1"/>
                </a:solidFill>
              </a:rPr>
              <a:t>continuous formation of </a:t>
            </a:r>
            <a:r>
              <a:rPr lang="en-US" dirty="0" err="1" smtClean="0">
                <a:solidFill>
                  <a:schemeClr val="tx1"/>
                </a:solidFill>
              </a:rPr>
              <a:t>PpIX</a:t>
            </a:r>
            <a:r>
              <a:rPr lang="en-US" dirty="0" smtClean="0">
                <a:solidFill>
                  <a:schemeClr val="tx1"/>
                </a:solidFill>
              </a:rPr>
              <a:t>, compared to conventional MAL-PDT (c-PDT) with LED lamps </a:t>
            </a:r>
            <a:r>
              <a:rPr lang="en-US" dirty="0">
                <a:solidFill>
                  <a:schemeClr val="tx1"/>
                </a:solidFill>
              </a:rPr>
              <a:t>in treating </a:t>
            </a:r>
            <a:r>
              <a:rPr lang="en-US" dirty="0" smtClean="0">
                <a:solidFill>
                  <a:schemeClr val="tx1"/>
                </a:solidFill>
              </a:rPr>
              <a:t>facial/scalp AK.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METHODS: 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Randomized</a:t>
            </a:r>
            <a:r>
              <a:rPr lang="en-US" dirty="0">
                <a:solidFill>
                  <a:schemeClr val="tx1"/>
                </a:solidFill>
              </a:rPr>
              <a:t>, controlled, </a:t>
            </a:r>
            <a:r>
              <a:rPr lang="en-US" dirty="0" smtClean="0">
                <a:solidFill>
                  <a:schemeClr val="tx1"/>
                </a:solidFill>
              </a:rPr>
              <a:t>investigator-blinded, intra-individual </a:t>
            </a:r>
            <a:r>
              <a:rPr lang="en-US" dirty="0">
                <a:solidFill>
                  <a:schemeClr val="tx1"/>
                </a:solidFill>
              </a:rPr>
              <a:t>non-inferiority </a:t>
            </a:r>
            <a:r>
              <a:rPr lang="en-US" dirty="0" err="1" smtClean="0">
                <a:solidFill>
                  <a:schemeClr val="tx1"/>
                </a:solidFill>
              </a:rPr>
              <a:t>multicentric</a:t>
            </a:r>
            <a:r>
              <a:rPr lang="en-US" dirty="0" smtClean="0">
                <a:solidFill>
                  <a:schemeClr val="tx1"/>
                </a:solidFill>
              </a:rPr>
              <a:t> studies 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subjects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≥ 5 symmetrically distributed facial/scalp AK</a:t>
            </a:r>
            <a:r>
              <a:rPr lang="en-US" dirty="0">
                <a:solidFill>
                  <a:schemeClr val="tx1"/>
                </a:solidFill>
              </a:rPr>
              <a:t>, treated with DL-PDT on one side </a:t>
            </a:r>
            <a:r>
              <a:rPr lang="en-US" dirty="0" smtClean="0">
                <a:solidFill>
                  <a:schemeClr val="tx1"/>
                </a:solidFill>
              </a:rPr>
              <a:t>vs </a:t>
            </a:r>
            <a:r>
              <a:rPr lang="en-US" dirty="0">
                <a:solidFill>
                  <a:schemeClr val="tx1"/>
                </a:solidFill>
              </a:rPr>
              <a:t>c-PDT on the o</a:t>
            </a:r>
            <a:r>
              <a:rPr lang="en-US" dirty="0" smtClean="0">
                <a:solidFill>
                  <a:schemeClr val="tx1"/>
                </a:solidFill>
              </a:rPr>
              <a:t>ther side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14705"/>
              </p:ext>
            </p:extLst>
          </p:nvPr>
        </p:nvGraphicFramePr>
        <p:xfrm>
          <a:off x="330201" y="3826966"/>
          <a:ext cx="8564417" cy="295656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261764"/>
                <a:gridCol w="2027811"/>
                <a:gridCol w="2315540"/>
                <a:gridCol w="1959302"/>
              </a:tblGrid>
              <a:tr h="4221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Australian study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N=100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European study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N=108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Gender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Male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75%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91.7%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Age 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Mean 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66.9 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72.8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Skin </a:t>
                      </a:r>
                      <a:r>
                        <a:rPr kumimoji="0" lang="en-US" sz="14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phototype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56%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9.3%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33%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63.9%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22.2%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AK characteristics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Mean AK per side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8.9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Face (vs scalp)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75%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51.3%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Grade I 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97%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58%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0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Results of 2 </a:t>
            </a:r>
            <a:r>
              <a:rPr lang="en-US" sz="3600" dirty="0" err="1">
                <a:solidFill>
                  <a:srgbClr val="800000"/>
                </a:solidFill>
              </a:rPr>
              <a:t>randomised</a:t>
            </a:r>
            <a:r>
              <a:rPr lang="en-US" sz="3600" dirty="0">
                <a:solidFill>
                  <a:srgbClr val="800000"/>
                </a:solidFill>
              </a:rPr>
              <a:t>, controlled, phase III studies with Daylight-PDT in Australia and </a:t>
            </a:r>
            <a:r>
              <a:rPr lang="en-US" sz="3600" dirty="0" smtClean="0">
                <a:solidFill>
                  <a:srgbClr val="800000"/>
                </a:solidFill>
              </a:rPr>
              <a:t>Europe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665019" y="2162817"/>
            <a:ext cx="8021782" cy="4475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300" dirty="0" smtClean="0">
                <a:solidFill>
                  <a:srgbClr val="0F719D"/>
                </a:solidFill>
              </a:rPr>
              <a:t>Jean-Philippe </a:t>
            </a:r>
            <a:r>
              <a:rPr lang="fr-FR" sz="3300" dirty="0">
                <a:solidFill>
                  <a:srgbClr val="0F719D"/>
                </a:solidFill>
              </a:rPr>
              <a:t>Lacour, Nice, France</a:t>
            </a:r>
            <a:endParaRPr lang="fr-FR" sz="3300" dirty="0" smtClean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algn="l"/>
            <a:endParaRPr lang="fr-FR" sz="2800" dirty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algn="l"/>
            <a:endParaRPr lang="fr-FR" sz="2800" dirty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algn="l"/>
            <a:endParaRPr lang="fr-FR" sz="2800" dirty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algn="l"/>
            <a:endParaRPr lang="fr-FR" sz="2800" dirty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algn="l"/>
            <a:endParaRPr lang="fr-FR" sz="2800" dirty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RESULTS</a:t>
            </a:r>
            <a:r>
              <a:rPr lang="en-US" dirty="0" smtClean="0">
                <a:solidFill>
                  <a:schemeClr val="tx1"/>
                </a:solidFill>
              </a:rPr>
              <a:t> (preliminary for European study): 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DL-PDT was non-inferior to </a:t>
            </a:r>
            <a:r>
              <a:rPr lang="en-US" dirty="0" err="1">
                <a:solidFill>
                  <a:schemeClr val="tx1"/>
                </a:solidFill>
              </a:rPr>
              <a:t>cPDT</a:t>
            </a:r>
            <a:r>
              <a:rPr lang="en-US" dirty="0">
                <a:solidFill>
                  <a:schemeClr val="tx1"/>
                </a:solidFill>
              </a:rPr>
              <a:t> in terms </a:t>
            </a:r>
            <a:r>
              <a:rPr lang="en-US" dirty="0" smtClean="0">
                <a:solidFill>
                  <a:schemeClr val="tx1"/>
                </a:solidFill>
              </a:rPr>
              <a:t>of complete </a:t>
            </a:r>
            <a:r>
              <a:rPr lang="en-US" dirty="0">
                <a:solidFill>
                  <a:schemeClr val="tx1"/>
                </a:solidFill>
              </a:rPr>
              <a:t>lesions response rate at </a:t>
            </a:r>
            <a:r>
              <a:rPr lang="en-US" dirty="0" smtClean="0">
                <a:solidFill>
                  <a:schemeClr val="tx1"/>
                </a:solidFill>
              </a:rPr>
              <a:t>week 12 in both study.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In the Australian study, no </a:t>
            </a:r>
            <a:r>
              <a:rPr lang="en-US" dirty="0">
                <a:solidFill>
                  <a:schemeClr val="tx1"/>
                </a:solidFill>
              </a:rPr>
              <a:t>relationship between efficacy &amp; weather or light </a:t>
            </a:r>
            <a:r>
              <a:rPr lang="en-US" dirty="0" smtClean="0">
                <a:solidFill>
                  <a:schemeClr val="tx1"/>
                </a:solidFill>
              </a:rPr>
              <a:t>dose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In the Australian study, with DL-PDT, most </a:t>
            </a:r>
            <a:r>
              <a:rPr lang="en-US" dirty="0">
                <a:solidFill>
                  <a:schemeClr val="tx1"/>
                </a:solidFill>
              </a:rPr>
              <a:t>lesions in complete response at </a:t>
            </a:r>
            <a:r>
              <a:rPr lang="en-US" dirty="0" smtClean="0">
                <a:solidFill>
                  <a:schemeClr val="tx1"/>
                </a:solidFill>
              </a:rPr>
              <a:t>Week </a:t>
            </a:r>
            <a:r>
              <a:rPr lang="en-US" dirty="0">
                <a:solidFill>
                  <a:schemeClr val="tx1"/>
                </a:solidFill>
              </a:rPr>
              <a:t>12 remained cleared </a:t>
            </a:r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smtClean="0">
                <a:solidFill>
                  <a:schemeClr val="tx1"/>
                </a:solidFill>
              </a:rPr>
              <a:t>months : 97% for mild AK, 93% for moderate AK: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DL-PDT was significantly less painful than </a:t>
            </a:r>
            <a:r>
              <a:rPr lang="en-US" dirty="0" smtClean="0">
                <a:solidFill>
                  <a:schemeClr val="tx1"/>
                </a:solidFill>
              </a:rPr>
              <a:t>c-PDT on </a:t>
            </a:r>
            <a:r>
              <a:rPr lang="en-US" dirty="0">
                <a:solidFill>
                  <a:schemeClr val="tx1"/>
                </a:solidFill>
              </a:rPr>
              <a:t>a VAS scale (0-10</a:t>
            </a:r>
            <a:r>
              <a:rPr lang="en-US" dirty="0" smtClean="0">
                <a:solidFill>
                  <a:schemeClr val="tx1"/>
                </a:solidFill>
              </a:rPr>
              <a:t>):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Daylight-PDT </a:t>
            </a:r>
            <a:r>
              <a:rPr lang="en-US" dirty="0">
                <a:solidFill>
                  <a:schemeClr val="tx1"/>
                </a:solidFill>
              </a:rPr>
              <a:t>was well </a:t>
            </a:r>
            <a:r>
              <a:rPr lang="en-US" dirty="0" smtClean="0">
                <a:solidFill>
                  <a:schemeClr val="tx1"/>
                </a:solidFill>
              </a:rPr>
              <a:t>tolerated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CONCLUSION: 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DL-PDT </a:t>
            </a:r>
            <a:r>
              <a:rPr lang="en-US" dirty="0">
                <a:solidFill>
                  <a:schemeClr val="tx1"/>
                </a:solidFill>
              </a:rPr>
              <a:t>can be considered an effective, safe and convenient alternative </a:t>
            </a:r>
            <a:r>
              <a:rPr lang="en-US" dirty="0" smtClean="0">
                <a:solidFill>
                  <a:schemeClr val="tx1"/>
                </a:solidFill>
              </a:rPr>
              <a:t>for treatment </a:t>
            </a:r>
            <a:r>
              <a:rPr lang="en-US" dirty="0">
                <a:solidFill>
                  <a:schemeClr val="tx1"/>
                </a:solidFill>
              </a:rPr>
              <a:t>of facial/scalp AK.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59494"/>
              </p:ext>
            </p:extLst>
          </p:nvPr>
        </p:nvGraphicFramePr>
        <p:xfrm>
          <a:off x="771525" y="2636551"/>
          <a:ext cx="7715251" cy="170688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214292"/>
                <a:gridCol w="999090"/>
                <a:gridCol w="892804"/>
                <a:gridCol w="850289"/>
                <a:gridCol w="1062861"/>
                <a:gridCol w="807775"/>
                <a:gridCol w="88814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Australian study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N=90 per </a:t>
                      </a:r>
                      <a:r>
                        <a:rPr kumimoji="0" lang="en-US" sz="1100" b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protocole</a:t>
                      </a:r>
                      <a:endParaRPr kumimoji="0" lang="en-US" sz="1100" b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Mild 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European study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N=96 per </a:t>
                      </a:r>
                      <a:r>
                        <a:rPr kumimoji="0" lang="en-US" sz="1100" b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protocole</a:t>
                      </a:r>
                      <a:r>
                        <a:rPr kumimoji="0" lang="en-US" sz="11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Mild and moderate AK</a:t>
                      </a:r>
                      <a:endParaRPr kumimoji="0" lang="en-U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DL-PDT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cPDT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DL-PDT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cPDT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Lesion CR at week 12 (%)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89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NS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70.1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73.6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NS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Mean pain score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4.4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Related adverse events (%)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61.1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8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720435" y="1102947"/>
            <a:ext cx="8118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A new approach to a gentle </a:t>
            </a:r>
            <a:r>
              <a:rPr lang="en-US" sz="3600" dirty="0" smtClean="0">
                <a:solidFill>
                  <a:srgbClr val="800000"/>
                </a:solidFill>
              </a:rPr>
              <a:t>PDT treatment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498765" y="2245946"/>
            <a:ext cx="8340436" cy="4475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300" dirty="0" err="1">
                <a:solidFill>
                  <a:srgbClr val="0F719D"/>
                </a:solidFill>
              </a:rPr>
              <a:t>Stine</a:t>
            </a:r>
            <a:r>
              <a:rPr lang="de-DE" sz="3300" dirty="0">
                <a:solidFill>
                  <a:srgbClr val="0F719D"/>
                </a:solidFill>
              </a:rPr>
              <a:t> </a:t>
            </a:r>
            <a:r>
              <a:rPr lang="de-DE" sz="3300" dirty="0" err="1">
                <a:solidFill>
                  <a:srgbClr val="0F719D"/>
                </a:solidFill>
              </a:rPr>
              <a:t>Regin</a:t>
            </a:r>
            <a:r>
              <a:rPr lang="de-DE" sz="3300" dirty="0">
                <a:solidFill>
                  <a:srgbClr val="0F719D"/>
                </a:solidFill>
              </a:rPr>
              <a:t> </a:t>
            </a:r>
            <a:r>
              <a:rPr lang="de-DE" sz="3300" dirty="0" err="1">
                <a:solidFill>
                  <a:srgbClr val="0F719D"/>
                </a:solidFill>
              </a:rPr>
              <a:t>Wiegell</a:t>
            </a:r>
            <a:r>
              <a:rPr lang="de-DE" sz="3300" dirty="0">
                <a:solidFill>
                  <a:srgbClr val="0F719D"/>
                </a:solidFill>
              </a:rPr>
              <a:t>, </a:t>
            </a:r>
            <a:r>
              <a:rPr lang="de-DE" sz="3300" dirty="0" err="1">
                <a:solidFill>
                  <a:srgbClr val="0F719D"/>
                </a:solidFill>
              </a:rPr>
              <a:t>Copenhagen</a:t>
            </a:r>
            <a:r>
              <a:rPr lang="de-DE" sz="3300" dirty="0">
                <a:solidFill>
                  <a:srgbClr val="0F719D"/>
                </a:solidFill>
              </a:rPr>
              <a:t>, </a:t>
            </a:r>
            <a:r>
              <a:rPr lang="de-DE" sz="3300" dirty="0" err="1" smtClean="0">
                <a:solidFill>
                  <a:srgbClr val="0F719D"/>
                </a:solidFill>
              </a:rPr>
              <a:t>Denmark</a:t>
            </a:r>
            <a:endParaRPr lang="de-DE" sz="3300" dirty="0" smtClean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2900" b="1" dirty="0" smtClean="0">
                <a:solidFill>
                  <a:schemeClr val="tx1"/>
                </a:solidFill>
              </a:rPr>
              <a:t>OBJECTIVE: </a:t>
            </a:r>
          </a:p>
          <a:p>
            <a:pPr lvl="1" algn="l"/>
            <a:r>
              <a:rPr lang="en-US" sz="2900" dirty="0">
                <a:solidFill>
                  <a:schemeClr val="tx1"/>
                </a:solidFill>
              </a:rPr>
              <a:t>E</a:t>
            </a:r>
            <a:r>
              <a:rPr lang="en-US" sz="2900" dirty="0" smtClean="0">
                <a:solidFill>
                  <a:schemeClr val="tx1"/>
                </a:solidFill>
              </a:rPr>
              <a:t>valuate </a:t>
            </a:r>
            <a:r>
              <a:rPr lang="en-US" sz="2900" dirty="0">
                <a:solidFill>
                  <a:schemeClr val="tx1"/>
                </a:solidFill>
              </a:rPr>
              <a:t>if topical corticosteroid </a:t>
            </a:r>
            <a:r>
              <a:rPr lang="en-US" sz="2900" dirty="0" smtClean="0">
                <a:solidFill>
                  <a:schemeClr val="tx1"/>
                </a:solidFill>
              </a:rPr>
              <a:t>would </a:t>
            </a:r>
            <a:r>
              <a:rPr lang="en-US" sz="2900" dirty="0">
                <a:solidFill>
                  <a:schemeClr val="tx1"/>
                </a:solidFill>
              </a:rPr>
              <a:t>reduce </a:t>
            </a:r>
            <a:r>
              <a:rPr lang="en-US" sz="2900" dirty="0" smtClean="0">
                <a:solidFill>
                  <a:schemeClr val="tx1"/>
                </a:solidFill>
              </a:rPr>
              <a:t>post-PDT erythema after </a:t>
            </a:r>
            <a:r>
              <a:rPr lang="en-US" sz="2900" dirty="0">
                <a:solidFill>
                  <a:schemeClr val="tx1"/>
                </a:solidFill>
              </a:rPr>
              <a:t>treatment of </a:t>
            </a:r>
            <a:r>
              <a:rPr lang="en-US" sz="2900" dirty="0" smtClean="0">
                <a:solidFill>
                  <a:schemeClr val="tx1"/>
                </a:solidFill>
              </a:rPr>
              <a:t>multiple AK.</a:t>
            </a:r>
          </a:p>
          <a:p>
            <a:pPr lvl="1" algn="l"/>
            <a:endParaRPr lang="en-US" sz="29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900" b="1" dirty="0" smtClean="0">
                <a:solidFill>
                  <a:schemeClr val="tx1"/>
                </a:solidFill>
              </a:rPr>
              <a:t>METHODS: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Randomized split-face study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21 patients </a:t>
            </a:r>
            <a:r>
              <a:rPr lang="en-US" sz="2900" dirty="0">
                <a:solidFill>
                  <a:schemeClr val="tx1"/>
                </a:solidFill>
              </a:rPr>
              <a:t>with </a:t>
            </a:r>
            <a:r>
              <a:rPr lang="en-US" sz="2900" dirty="0" smtClean="0">
                <a:solidFill>
                  <a:schemeClr val="tx1"/>
                </a:solidFill>
              </a:rPr>
              <a:t>multiple symmetrically distributed face </a:t>
            </a:r>
            <a:r>
              <a:rPr lang="en-US" sz="2900" dirty="0">
                <a:solidFill>
                  <a:schemeClr val="tx1"/>
                </a:solidFill>
              </a:rPr>
              <a:t>and scalp </a:t>
            </a:r>
            <a:r>
              <a:rPr lang="en-US" sz="2900" dirty="0" smtClean="0">
                <a:solidFill>
                  <a:schemeClr val="tx1"/>
                </a:solidFill>
              </a:rPr>
              <a:t>AK (mean=13.7 AK/treated area) 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MAL-PDT  with potent </a:t>
            </a:r>
            <a:r>
              <a:rPr lang="en-US" sz="2900" dirty="0">
                <a:solidFill>
                  <a:schemeClr val="tx1"/>
                </a:solidFill>
              </a:rPr>
              <a:t>corticosteroid </a:t>
            </a:r>
            <a:r>
              <a:rPr lang="en-US" sz="2900" dirty="0" smtClean="0">
                <a:solidFill>
                  <a:schemeClr val="tx1"/>
                </a:solidFill>
              </a:rPr>
              <a:t>(0.05% </a:t>
            </a:r>
            <a:r>
              <a:rPr lang="en-US" sz="2900" dirty="0" err="1" smtClean="0">
                <a:solidFill>
                  <a:schemeClr val="tx1"/>
                </a:solidFill>
              </a:rPr>
              <a:t>clobetasol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>
                <a:solidFill>
                  <a:schemeClr val="tx1"/>
                </a:solidFill>
              </a:rPr>
              <a:t>propionate) before and after </a:t>
            </a:r>
            <a:r>
              <a:rPr lang="en-US" sz="2900" dirty="0" smtClean="0">
                <a:solidFill>
                  <a:schemeClr val="tx1"/>
                </a:solidFill>
              </a:rPr>
              <a:t>PDT on one side</a:t>
            </a:r>
            <a:endParaRPr lang="en-US" sz="2900" dirty="0">
              <a:solidFill>
                <a:schemeClr val="tx1"/>
              </a:solidFill>
            </a:endParaRPr>
          </a:p>
          <a:p>
            <a:pPr lvl="1" algn="l"/>
            <a:endParaRPr lang="en-US" sz="29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900" b="1" dirty="0" smtClean="0">
                <a:solidFill>
                  <a:schemeClr val="tx1"/>
                </a:solidFill>
              </a:rPr>
              <a:t>RESULTS: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Potent topical corticosteroid </a:t>
            </a:r>
            <a:r>
              <a:rPr lang="en-US" sz="2900" dirty="0">
                <a:solidFill>
                  <a:schemeClr val="tx1"/>
                </a:solidFill>
              </a:rPr>
              <a:t>significantly reduced PDT-induced </a:t>
            </a:r>
            <a:r>
              <a:rPr lang="en-US" sz="2900" dirty="0" smtClean="0">
                <a:solidFill>
                  <a:schemeClr val="tx1"/>
                </a:solidFill>
              </a:rPr>
              <a:t>erythema  at 24h (p=0.012)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No difference in complete </a:t>
            </a:r>
            <a:r>
              <a:rPr lang="en-US" sz="2900" dirty="0">
                <a:solidFill>
                  <a:schemeClr val="tx1"/>
                </a:solidFill>
              </a:rPr>
              <a:t>lesion response </a:t>
            </a:r>
            <a:r>
              <a:rPr lang="en-US" sz="2900" dirty="0" smtClean="0">
                <a:solidFill>
                  <a:schemeClr val="tx1"/>
                </a:solidFill>
              </a:rPr>
              <a:t>at 3 </a:t>
            </a:r>
            <a:r>
              <a:rPr lang="en-US" sz="2900" dirty="0">
                <a:solidFill>
                  <a:schemeClr val="tx1"/>
                </a:solidFill>
              </a:rPr>
              <a:t>months  </a:t>
            </a:r>
            <a:r>
              <a:rPr lang="en-US" sz="2900" dirty="0" smtClean="0">
                <a:solidFill>
                  <a:schemeClr val="tx1"/>
                </a:solidFill>
              </a:rPr>
              <a:t>(mean  84%) 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No difference in </a:t>
            </a:r>
            <a:r>
              <a:rPr lang="en-US" sz="2900" dirty="0" err="1" smtClean="0">
                <a:solidFill>
                  <a:schemeClr val="tx1"/>
                </a:solidFill>
              </a:rPr>
              <a:t>PpIX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>
                <a:solidFill>
                  <a:schemeClr val="tx1"/>
                </a:solidFill>
              </a:rPr>
              <a:t>fluorescence prior to </a:t>
            </a:r>
            <a:r>
              <a:rPr lang="en-US" sz="2900" dirty="0" smtClean="0">
                <a:solidFill>
                  <a:schemeClr val="tx1"/>
                </a:solidFill>
              </a:rPr>
              <a:t>illumination</a:t>
            </a:r>
          </a:p>
          <a:p>
            <a:pPr lvl="1" algn="l"/>
            <a:r>
              <a:rPr lang="en-US" sz="2900" dirty="0">
                <a:solidFill>
                  <a:schemeClr val="tx1"/>
                </a:solidFill>
              </a:rPr>
              <a:t>No correlation between lesion response rate and increased erythema or </a:t>
            </a:r>
            <a:r>
              <a:rPr lang="en-US" sz="2900" dirty="0" err="1">
                <a:solidFill>
                  <a:schemeClr val="tx1"/>
                </a:solidFill>
              </a:rPr>
              <a:t>PpIX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smtClean="0">
                <a:solidFill>
                  <a:schemeClr val="tx1"/>
                </a:solidFill>
              </a:rPr>
              <a:t>fluorescence </a:t>
            </a:r>
          </a:p>
          <a:p>
            <a:pPr lvl="1" algn="l"/>
            <a:r>
              <a:rPr lang="en-US" sz="2900" dirty="0">
                <a:solidFill>
                  <a:schemeClr val="tx1"/>
                </a:solidFill>
              </a:rPr>
              <a:t>Positive correlation between </a:t>
            </a:r>
            <a:r>
              <a:rPr lang="en-US" sz="2900" dirty="0" err="1">
                <a:solidFill>
                  <a:schemeClr val="tx1"/>
                </a:solidFill>
              </a:rPr>
              <a:t>PpIX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smtClean="0">
                <a:solidFill>
                  <a:schemeClr val="tx1"/>
                </a:solidFill>
              </a:rPr>
              <a:t>fluorescence </a:t>
            </a:r>
            <a:r>
              <a:rPr lang="en-US" sz="2900" dirty="0">
                <a:solidFill>
                  <a:schemeClr val="tx1"/>
                </a:solidFill>
              </a:rPr>
              <a:t>and increased erythema 24h in MAL-PDT areas </a:t>
            </a:r>
            <a:r>
              <a:rPr lang="en-US" sz="2900" dirty="0" smtClean="0">
                <a:solidFill>
                  <a:schemeClr val="tx1"/>
                </a:solidFill>
              </a:rPr>
              <a:t> (same tendency on the corticosteroid side)</a:t>
            </a:r>
          </a:p>
          <a:p>
            <a:pPr lvl="1" algn="l"/>
            <a:endParaRPr lang="en-US" sz="29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900" b="1" dirty="0" smtClean="0">
                <a:solidFill>
                  <a:schemeClr val="tx1"/>
                </a:solidFill>
              </a:rPr>
              <a:t>CONCLUSION: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Topical </a:t>
            </a:r>
            <a:r>
              <a:rPr lang="en-US" sz="2900" dirty="0">
                <a:solidFill>
                  <a:schemeClr val="tx1"/>
                </a:solidFill>
              </a:rPr>
              <a:t>corticosteroid may be an easy way to make PDT treatment of large visible areas more </a:t>
            </a:r>
            <a:r>
              <a:rPr lang="en-US" sz="2900" dirty="0" smtClean="0">
                <a:solidFill>
                  <a:schemeClr val="tx1"/>
                </a:solidFill>
              </a:rPr>
              <a:t>acceptable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1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800000"/>
                </a:solidFill>
              </a:rPr>
              <a:t>Pulse PDT: A </a:t>
            </a:r>
            <a:r>
              <a:rPr lang="en-US" sz="3600" dirty="0">
                <a:solidFill>
                  <a:srgbClr val="800000"/>
                </a:solidFill>
              </a:rPr>
              <a:t>promising new way to reduce inflammation in PDT without reducing efficacy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48145" y="2245947"/>
            <a:ext cx="7938655" cy="4297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300" dirty="0">
                <a:solidFill>
                  <a:srgbClr val="0F719D"/>
                </a:solidFill>
              </a:rPr>
              <a:t>Hans Christian </a:t>
            </a:r>
            <a:r>
              <a:rPr lang="fr-FR" sz="3300" dirty="0" err="1">
                <a:solidFill>
                  <a:srgbClr val="0F719D"/>
                </a:solidFill>
              </a:rPr>
              <a:t>Wulf</a:t>
            </a:r>
            <a:r>
              <a:rPr lang="fr-FR" sz="3300" dirty="0">
                <a:solidFill>
                  <a:srgbClr val="0F719D"/>
                </a:solidFill>
              </a:rPr>
              <a:t>, </a:t>
            </a:r>
            <a:r>
              <a:rPr lang="fr-FR" sz="3300" dirty="0" err="1">
                <a:solidFill>
                  <a:srgbClr val="0F719D"/>
                </a:solidFill>
              </a:rPr>
              <a:t>Copenhagen</a:t>
            </a:r>
            <a:r>
              <a:rPr lang="fr-FR" sz="3300" dirty="0">
                <a:solidFill>
                  <a:srgbClr val="0F719D"/>
                </a:solidFill>
              </a:rPr>
              <a:t>, </a:t>
            </a:r>
            <a:r>
              <a:rPr lang="fr-FR" sz="3300" dirty="0" err="1">
                <a:solidFill>
                  <a:srgbClr val="0F719D"/>
                </a:solidFill>
              </a:rPr>
              <a:t>Denmark</a:t>
            </a:r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PULSE PDT FOR AK: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New </a:t>
            </a:r>
            <a:r>
              <a:rPr lang="en-US" dirty="0">
                <a:solidFill>
                  <a:schemeClr val="tx1"/>
                </a:solidFill>
              </a:rPr>
              <a:t>PDT procedure with the </a:t>
            </a:r>
            <a:r>
              <a:rPr lang="en-US" dirty="0" smtClean="0">
                <a:solidFill>
                  <a:schemeClr val="tx1"/>
                </a:solidFill>
              </a:rPr>
              <a:t>aim to </a:t>
            </a:r>
            <a:r>
              <a:rPr lang="en-US" dirty="0">
                <a:solidFill>
                  <a:schemeClr val="tx1"/>
                </a:solidFill>
              </a:rPr>
              <a:t>keep most </a:t>
            </a:r>
            <a:r>
              <a:rPr lang="en-US" dirty="0" err="1">
                <a:solidFill>
                  <a:schemeClr val="tx1"/>
                </a:solidFill>
              </a:rPr>
              <a:t>PpIX</a:t>
            </a:r>
            <a:r>
              <a:rPr lang="en-US" dirty="0">
                <a:solidFill>
                  <a:schemeClr val="tx1"/>
                </a:solidFill>
              </a:rPr>
              <a:t> within the affected cells to destroy these by </a:t>
            </a:r>
            <a:r>
              <a:rPr lang="en-US" dirty="0" smtClean="0">
                <a:solidFill>
                  <a:schemeClr val="tx1"/>
                </a:solidFill>
              </a:rPr>
              <a:t>apoptosis, and </a:t>
            </a:r>
            <a:r>
              <a:rPr lang="en-US" dirty="0">
                <a:solidFill>
                  <a:schemeClr val="tx1"/>
                </a:solidFill>
              </a:rPr>
              <a:t>to avoid extracellular </a:t>
            </a:r>
            <a:r>
              <a:rPr lang="en-US" dirty="0" smtClean="0">
                <a:solidFill>
                  <a:schemeClr val="tx1"/>
                </a:solidFill>
              </a:rPr>
              <a:t>leakage...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Pulse PDT for AK procedure: MAL </a:t>
            </a:r>
            <a:r>
              <a:rPr lang="en-US" dirty="0">
                <a:solidFill>
                  <a:schemeClr val="tx1"/>
                </a:solidFill>
              </a:rPr>
              <a:t>application time of </a:t>
            </a:r>
            <a:r>
              <a:rPr lang="en-US" dirty="0" smtClean="0">
                <a:solidFill>
                  <a:schemeClr val="tx1"/>
                </a:solidFill>
              </a:rPr>
              <a:t>only 30 </a:t>
            </a:r>
            <a:r>
              <a:rPr lang="en-US" dirty="0">
                <a:solidFill>
                  <a:schemeClr val="tx1"/>
                </a:solidFill>
              </a:rPr>
              <a:t>minutes is used, giving a pulse of MAL, while illumination is </a:t>
            </a:r>
            <a:r>
              <a:rPr lang="en-US" dirty="0" smtClean="0">
                <a:solidFill>
                  <a:schemeClr val="tx1"/>
                </a:solidFill>
              </a:rPr>
              <a:t>still performed </a:t>
            </a:r>
            <a:r>
              <a:rPr lang="en-US" dirty="0">
                <a:solidFill>
                  <a:schemeClr val="tx1"/>
                </a:solidFill>
              </a:rPr>
              <a:t>after 3 hours. 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SPLIT FACE STUDY: </a:t>
            </a:r>
            <a:r>
              <a:rPr lang="en-US" dirty="0" smtClean="0">
                <a:solidFill>
                  <a:schemeClr val="tx1"/>
                </a:solidFill>
              </a:rPr>
              <a:t>22 patients with symmetrically distributed face and scalp AK: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Conventional PDT on one side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Pulse PDT on the other side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RESULTS </a:t>
            </a:r>
            <a:r>
              <a:rPr lang="en-US" dirty="0" smtClean="0">
                <a:solidFill>
                  <a:schemeClr val="tx1"/>
                </a:solidFill>
              </a:rPr>
              <a:t>on the pulse PDT side (compared to conventional PDT side):</a:t>
            </a:r>
          </a:p>
          <a:p>
            <a:pPr marL="914400" lvl="1" indent="-457200" algn="l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</a:rPr>
              <a:t>PpIX</a:t>
            </a:r>
            <a:r>
              <a:rPr lang="en-US" dirty="0" smtClean="0">
                <a:solidFill>
                  <a:schemeClr val="tx1"/>
                </a:solidFill>
              </a:rPr>
              <a:t> fluorescence before illumination significantly lower (p= 0.0001)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Erythema at 24h significantly reduced (p=0.022)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Same maximum pain score during illumination (7.0 vs 7.5)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Same complete lesion response at 3 months (81.7% vs 83.3%)</a:t>
            </a:r>
          </a:p>
          <a:p>
            <a:pPr lvl="1" algn="l"/>
            <a:r>
              <a:rPr lang="en-US" sz="2700" dirty="0">
                <a:solidFill>
                  <a:schemeClr val="tx1"/>
                </a:solidFill>
              </a:rPr>
              <a:t>	</a:t>
            </a:r>
          </a:p>
          <a:p>
            <a:pPr lvl="1" algn="l"/>
            <a:r>
              <a:rPr lang="en-US" sz="2700" b="1" dirty="0" smtClean="0">
                <a:solidFill>
                  <a:schemeClr val="tx1"/>
                </a:solidFill>
              </a:rPr>
              <a:t>CONCLUSION: </a:t>
            </a:r>
          </a:p>
          <a:p>
            <a:pPr lvl="1" algn="l"/>
            <a:r>
              <a:rPr lang="en-US" sz="2700" dirty="0" smtClean="0">
                <a:solidFill>
                  <a:schemeClr val="tx1"/>
                </a:solidFill>
              </a:rPr>
              <a:t>Can </a:t>
            </a:r>
            <a:r>
              <a:rPr lang="en-US" sz="2700" dirty="0">
                <a:solidFill>
                  <a:schemeClr val="tx1"/>
                </a:solidFill>
              </a:rPr>
              <a:t>be combined with corticosteroid. </a:t>
            </a:r>
            <a:endParaRPr lang="en-US" sz="27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700" dirty="0" smtClean="0">
                <a:solidFill>
                  <a:schemeClr val="tx1"/>
                </a:solidFill>
              </a:rPr>
              <a:t>Studies </a:t>
            </a:r>
            <a:r>
              <a:rPr lang="en-US" sz="2700" dirty="0">
                <a:solidFill>
                  <a:schemeClr val="tx1"/>
                </a:solidFill>
              </a:rPr>
              <a:t>on daylight-Pulse-PDT are </a:t>
            </a:r>
            <a:r>
              <a:rPr lang="en-US" sz="2700" dirty="0" smtClean="0">
                <a:solidFill>
                  <a:schemeClr val="tx1"/>
                </a:solidFill>
              </a:rPr>
              <a:t>needed </a:t>
            </a:r>
            <a:r>
              <a:rPr lang="en-US" sz="2700" dirty="0">
                <a:solidFill>
                  <a:schemeClr val="tx1"/>
                </a:solidFill>
              </a:rPr>
              <a:t>to make </a:t>
            </a:r>
            <a:r>
              <a:rPr lang="en-US" sz="2700" dirty="0" smtClean="0">
                <a:solidFill>
                  <a:schemeClr val="tx1"/>
                </a:solidFill>
              </a:rPr>
              <a:t>PDT </a:t>
            </a:r>
            <a:r>
              <a:rPr lang="en-US" sz="2700" dirty="0">
                <a:solidFill>
                  <a:schemeClr val="tx1"/>
                </a:solidFill>
              </a:rPr>
              <a:t>painless and with minimal inflammation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0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 txBox="1">
            <a:spLocks/>
          </p:cNvSpPr>
          <p:nvPr/>
        </p:nvSpPr>
        <p:spPr>
          <a:xfrm>
            <a:off x="295275" y="2010699"/>
            <a:ext cx="8671171" cy="475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rgbClr val="0F719D"/>
                </a:solidFill>
              </a:rPr>
              <a:t>Pre-treatment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Influence </a:t>
            </a:r>
            <a:r>
              <a:rPr lang="en-US" sz="1200" dirty="0">
                <a:solidFill>
                  <a:srgbClr val="0F719D"/>
                </a:solidFill>
                <a:hlinkClick r:id="rId2" action="ppaction://hlinksldjump"/>
              </a:rPr>
              <a:t>of pre-treatment </a:t>
            </a: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on </a:t>
            </a:r>
            <a:r>
              <a:rPr lang="en-US" sz="1200" dirty="0">
                <a:solidFill>
                  <a:srgbClr val="0F719D"/>
                </a:solidFill>
                <a:hlinkClick r:id="rId2" action="ppaction://hlinksldjump"/>
              </a:rPr>
              <a:t>face and scalp AK on efficacy and </a:t>
            </a: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tolerability</a:t>
            </a:r>
            <a:r>
              <a:rPr lang="fr-FR" sz="1200" dirty="0" smtClean="0">
                <a:solidFill>
                  <a:srgbClr val="0F719D"/>
                </a:solidFill>
                <a:hlinkClick r:id="rId2" action="ppaction://hlinksldjump"/>
              </a:rPr>
              <a:t>.</a:t>
            </a:r>
            <a:r>
              <a:rPr lang="fr-FR" sz="1200" dirty="0" smtClean="0">
                <a:solidFill>
                  <a:srgbClr val="0F719D"/>
                </a:solidFill>
              </a:rPr>
              <a:t> </a:t>
            </a:r>
            <a:r>
              <a:rPr lang="en-US" sz="1200" dirty="0" smtClean="0">
                <a:solidFill>
                  <a:srgbClr val="0F719D"/>
                </a:solidFill>
              </a:rPr>
              <a:t>Patrick </a:t>
            </a:r>
            <a:r>
              <a:rPr lang="en-US" sz="1200" dirty="0" err="1" smtClean="0">
                <a:solidFill>
                  <a:srgbClr val="0F719D"/>
                </a:solidFill>
              </a:rPr>
              <a:t>Gholam</a:t>
            </a:r>
            <a:r>
              <a:rPr lang="en-US" sz="1200" dirty="0">
                <a:solidFill>
                  <a:srgbClr val="0F719D"/>
                </a:solidFill>
              </a:rPr>
              <a:t>, Heidelberg, </a:t>
            </a:r>
            <a:r>
              <a:rPr lang="en-US" sz="1200" dirty="0" smtClean="0">
                <a:solidFill>
                  <a:srgbClr val="0F719D"/>
                </a:solidFill>
              </a:rPr>
              <a:t>Germany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3" action="ppaction://hlinksldjump"/>
              </a:rPr>
              <a:t>Pretreatment 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with </a:t>
            </a:r>
            <a:r>
              <a:rPr lang="en-US" sz="1200" dirty="0" err="1">
                <a:solidFill>
                  <a:srgbClr val="0F719D"/>
                </a:solidFill>
                <a:hlinkClick r:id="rId3" action="ppaction://hlinksldjump"/>
              </a:rPr>
              <a:t>calcipotriol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 enhances MAL-induced </a:t>
            </a:r>
            <a:r>
              <a:rPr lang="en-US" sz="1200" dirty="0" err="1">
                <a:solidFill>
                  <a:srgbClr val="0F719D"/>
                </a:solidFill>
                <a:hlinkClick r:id="rId3" action="ppaction://hlinksldjump"/>
              </a:rPr>
              <a:t>PpIX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 formation. A murine </a:t>
            </a:r>
            <a:r>
              <a:rPr lang="en-US" sz="1200" dirty="0" smtClean="0">
                <a:solidFill>
                  <a:srgbClr val="0F719D"/>
                </a:solidFill>
                <a:hlinkClick r:id="rId3" action="ppaction://hlinksldjump"/>
              </a:rPr>
              <a:t>study</a:t>
            </a:r>
            <a:r>
              <a:rPr lang="fr-FR" sz="1200" dirty="0" smtClean="0">
                <a:solidFill>
                  <a:srgbClr val="0F719D"/>
                </a:solidFill>
                <a:hlinkClick r:id="rId3" action="ppaction://hlinksldjump"/>
              </a:rPr>
              <a:t>.</a:t>
            </a:r>
            <a:r>
              <a:rPr lang="fr-FR" sz="1200" dirty="0" smtClean="0">
                <a:solidFill>
                  <a:srgbClr val="0F719D"/>
                </a:solidFill>
              </a:rPr>
              <a:t> </a:t>
            </a:r>
            <a:r>
              <a:rPr lang="en-US" sz="1200" dirty="0" smtClean="0">
                <a:solidFill>
                  <a:srgbClr val="0F719D"/>
                </a:solidFill>
              </a:rPr>
              <a:t>Christiane </a:t>
            </a:r>
            <a:r>
              <a:rPr lang="en-US" sz="1200" dirty="0">
                <a:solidFill>
                  <a:srgbClr val="0F719D"/>
                </a:solidFill>
              </a:rPr>
              <a:t>Bay,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F719D"/>
                </a:solidFill>
                <a:hlinkClick r:id="rId4" action="ppaction://hlinksldjump"/>
              </a:rPr>
              <a:t>Fx</a:t>
            </a:r>
            <a:r>
              <a:rPr lang="en-US" sz="1200" dirty="0" smtClean="0">
                <a:solidFill>
                  <a:srgbClr val="0F719D"/>
                </a:solidFill>
                <a:hlinkClick r:id="rId4" action="ppaction://hlinksldjump"/>
              </a:rPr>
              <a:t> </a:t>
            </a:r>
            <a:r>
              <a:rPr lang="en-US" sz="1200" dirty="0">
                <a:solidFill>
                  <a:srgbClr val="0F719D"/>
                </a:solidFill>
                <a:hlinkClick r:id="rId4" action="ppaction://hlinksldjump"/>
              </a:rPr>
              <a:t>Laser + Daylight-PDT vs Daylight-PDT vs c-PDT vs laser alone in OTR.</a:t>
            </a:r>
            <a:r>
              <a:rPr lang="fr-FR" sz="1200" dirty="0">
                <a:solidFill>
                  <a:srgbClr val="0F719D"/>
                </a:solidFill>
                <a:hlinkClick r:id="rId4" action="ppaction://hlinksldjump"/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Katrine</a:t>
            </a:r>
            <a:r>
              <a:rPr lang="en-US" sz="1200" dirty="0">
                <a:solidFill>
                  <a:srgbClr val="0F719D"/>
                </a:solidFill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Togsverd</a:t>
            </a:r>
            <a:r>
              <a:rPr lang="en-US" sz="1200" dirty="0">
                <a:solidFill>
                  <a:srgbClr val="0F719D"/>
                </a:solidFill>
              </a:rPr>
              <a:t>-Bo,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5" action="ppaction://hlinksldjump"/>
              </a:rPr>
              <a:t>Conventional </a:t>
            </a:r>
            <a:r>
              <a:rPr lang="en-US" sz="1200" dirty="0">
                <a:solidFill>
                  <a:srgbClr val="0F719D"/>
                </a:solidFill>
                <a:hlinkClick r:id="rId5" action="ppaction://hlinksldjump"/>
              </a:rPr>
              <a:t>MAL-PDT with </a:t>
            </a:r>
            <a:r>
              <a:rPr lang="en-US" sz="1200" dirty="0" err="1">
                <a:solidFill>
                  <a:srgbClr val="0F719D"/>
                </a:solidFill>
                <a:hlinkClick r:id="rId5" action="ppaction://hlinksldjump"/>
              </a:rPr>
              <a:t>microneedling</a:t>
            </a:r>
            <a:r>
              <a:rPr lang="en-US" sz="1200" dirty="0">
                <a:solidFill>
                  <a:srgbClr val="0F719D"/>
                </a:solidFill>
                <a:hlinkClick r:id="rId5" action="ppaction://hlinksldjump"/>
              </a:rPr>
              <a:t> on actinically damaged </a:t>
            </a:r>
            <a:r>
              <a:rPr lang="en-US" sz="1200" dirty="0" smtClean="0">
                <a:solidFill>
                  <a:srgbClr val="0F719D"/>
                </a:solidFill>
                <a:hlinkClick r:id="rId5" action="ppaction://hlinksldjump"/>
              </a:rPr>
              <a:t>skin</a:t>
            </a:r>
            <a:r>
              <a:rPr lang="fr-FR" sz="1200" dirty="0" smtClean="0">
                <a:solidFill>
                  <a:srgbClr val="0F719D"/>
                </a:solidFill>
              </a:rPr>
              <a:t>. </a:t>
            </a:r>
            <a:r>
              <a:rPr lang="en-US" sz="1200" dirty="0">
                <a:solidFill>
                  <a:srgbClr val="0F719D"/>
                </a:solidFill>
              </a:rPr>
              <a:t>Luis </a:t>
            </a:r>
            <a:r>
              <a:rPr lang="en-US" sz="1200" dirty="0" err="1">
                <a:solidFill>
                  <a:srgbClr val="0F719D"/>
                </a:solidFill>
              </a:rPr>
              <a:t>Torezan</a:t>
            </a:r>
            <a:r>
              <a:rPr lang="en-US" sz="1200" dirty="0">
                <a:solidFill>
                  <a:srgbClr val="0F719D"/>
                </a:solidFill>
              </a:rPr>
              <a:t>, Sao Paulo, </a:t>
            </a:r>
            <a:r>
              <a:rPr lang="en-US" sz="1200" dirty="0" smtClean="0">
                <a:solidFill>
                  <a:srgbClr val="0F719D"/>
                </a:solidFill>
              </a:rPr>
              <a:t>Brazil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F719D"/>
              </a:solidFill>
            </a:endParaRPr>
          </a:p>
          <a:p>
            <a:pPr algn="l"/>
            <a:r>
              <a:rPr lang="en-US" sz="1400" b="1" dirty="0">
                <a:solidFill>
                  <a:srgbClr val="0F719D"/>
                </a:solidFill>
              </a:rPr>
              <a:t>Enhancing PDT tolerance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719D"/>
                </a:solidFill>
                <a:hlinkClick r:id="rId6" action="ppaction://hlinksldjump"/>
              </a:rPr>
              <a:t>Results of 2 </a:t>
            </a:r>
            <a:r>
              <a:rPr lang="en-US" sz="1200" dirty="0" err="1">
                <a:solidFill>
                  <a:srgbClr val="0F719D"/>
                </a:solidFill>
                <a:hlinkClick r:id="rId6" action="ppaction://hlinksldjump"/>
              </a:rPr>
              <a:t>randomised</a:t>
            </a:r>
            <a:r>
              <a:rPr lang="en-US" sz="1200" dirty="0">
                <a:solidFill>
                  <a:srgbClr val="0F719D"/>
                </a:solidFill>
                <a:hlinkClick r:id="rId6" action="ppaction://hlinksldjump"/>
              </a:rPr>
              <a:t>, controlled, phase III studies with Daylight-PDT in Australia and Europe</a:t>
            </a:r>
            <a:r>
              <a:rPr lang="fr-FR" sz="1200" dirty="0">
                <a:solidFill>
                  <a:srgbClr val="0F719D"/>
                </a:solidFill>
              </a:rPr>
              <a:t>. </a:t>
            </a:r>
            <a:r>
              <a:rPr lang="en-US" sz="1200" dirty="0">
                <a:solidFill>
                  <a:srgbClr val="0F719D"/>
                </a:solidFill>
              </a:rPr>
              <a:t>Jean-Philippe </a:t>
            </a:r>
            <a:r>
              <a:rPr lang="en-US" sz="1200" dirty="0" err="1">
                <a:solidFill>
                  <a:srgbClr val="0F719D"/>
                </a:solidFill>
              </a:rPr>
              <a:t>Lacour</a:t>
            </a:r>
            <a:r>
              <a:rPr lang="en-US" sz="1200" dirty="0">
                <a:solidFill>
                  <a:srgbClr val="0F719D"/>
                </a:solidFill>
              </a:rPr>
              <a:t>, Nice, France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7" action="ppaction://hlinksldjump"/>
              </a:rPr>
              <a:t>A </a:t>
            </a:r>
            <a:r>
              <a:rPr lang="en-US" sz="1200" dirty="0">
                <a:solidFill>
                  <a:srgbClr val="0F719D"/>
                </a:solidFill>
                <a:hlinkClick r:id="rId7" action="ppaction://hlinksldjump"/>
              </a:rPr>
              <a:t>new approach to a gentle PDT treatment.</a:t>
            </a:r>
            <a:r>
              <a:rPr lang="en-US" sz="1200" dirty="0">
                <a:solidFill>
                  <a:srgbClr val="0F719D"/>
                </a:solidFill>
              </a:rPr>
              <a:t> Stine </a:t>
            </a:r>
            <a:r>
              <a:rPr lang="en-US" sz="1200" dirty="0" err="1">
                <a:solidFill>
                  <a:srgbClr val="0F719D"/>
                </a:solidFill>
              </a:rPr>
              <a:t>Regin</a:t>
            </a:r>
            <a:r>
              <a:rPr lang="en-US" sz="1200" dirty="0">
                <a:solidFill>
                  <a:srgbClr val="0F719D"/>
                </a:solidFill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Wiegell</a:t>
            </a:r>
            <a:r>
              <a:rPr lang="en-US" sz="1200" dirty="0">
                <a:solidFill>
                  <a:srgbClr val="0F719D"/>
                </a:solidFill>
              </a:rPr>
              <a:t>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8" action="ppaction://hlinksldjump"/>
              </a:rPr>
              <a:t>Pulse PDT: A </a:t>
            </a:r>
            <a:r>
              <a:rPr lang="en-US" sz="1200" dirty="0">
                <a:solidFill>
                  <a:srgbClr val="0F719D"/>
                </a:solidFill>
                <a:hlinkClick r:id="rId8" action="ppaction://hlinksldjump"/>
              </a:rPr>
              <a:t>promising new way to reduce inflammation in PDT without reducing </a:t>
            </a:r>
            <a:r>
              <a:rPr lang="en-US" sz="1200" dirty="0" smtClean="0">
                <a:solidFill>
                  <a:srgbClr val="0F719D"/>
                </a:solidFill>
                <a:hlinkClick r:id="rId8" action="ppaction://hlinksldjump"/>
              </a:rPr>
              <a:t>efficacy</a:t>
            </a:r>
            <a:r>
              <a:rPr lang="fr-FR" sz="1200" dirty="0" smtClean="0">
                <a:solidFill>
                  <a:srgbClr val="0F719D"/>
                </a:solidFill>
              </a:rPr>
              <a:t>. </a:t>
            </a:r>
            <a:r>
              <a:rPr lang="en-US" sz="1200" dirty="0" smtClean="0">
                <a:solidFill>
                  <a:srgbClr val="0F719D"/>
                </a:solidFill>
              </a:rPr>
              <a:t>Hans </a:t>
            </a:r>
            <a:r>
              <a:rPr lang="en-US" sz="1200" dirty="0">
                <a:solidFill>
                  <a:srgbClr val="0F719D"/>
                </a:solidFill>
              </a:rPr>
              <a:t>Christian </a:t>
            </a:r>
            <a:r>
              <a:rPr lang="en-US" sz="1200" dirty="0" err="1">
                <a:solidFill>
                  <a:srgbClr val="0F719D"/>
                </a:solidFill>
              </a:rPr>
              <a:t>Wulf</a:t>
            </a:r>
            <a:r>
              <a:rPr lang="en-US" sz="1200" dirty="0">
                <a:solidFill>
                  <a:srgbClr val="0F719D"/>
                </a:solidFill>
              </a:rPr>
              <a:t>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F719D"/>
              </a:solidFill>
            </a:endParaRPr>
          </a:p>
          <a:p>
            <a:pPr algn="l"/>
            <a:r>
              <a:rPr lang="en-US" sz="1400" b="1" dirty="0">
                <a:solidFill>
                  <a:srgbClr val="0F719D"/>
                </a:solidFill>
              </a:rPr>
              <a:t>From </a:t>
            </a:r>
            <a:r>
              <a:rPr lang="en-US" sz="1400" b="1" dirty="0" smtClean="0">
                <a:solidFill>
                  <a:srgbClr val="0F719D"/>
                </a:solidFill>
              </a:rPr>
              <a:t>oncology </a:t>
            </a:r>
            <a:r>
              <a:rPr lang="en-US" sz="1400" b="1" dirty="0">
                <a:solidFill>
                  <a:srgbClr val="0F719D"/>
                </a:solidFill>
              </a:rPr>
              <a:t>to antimicrobial PDT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F719D"/>
                </a:solidFill>
                <a:hlinkClick r:id="rId9" action="ppaction://hlinksldjump"/>
              </a:rPr>
              <a:t>DEBATE: PDT in </a:t>
            </a:r>
            <a:r>
              <a:rPr lang="en-US" sz="1100" dirty="0" err="1">
                <a:solidFill>
                  <a:srgbClr val="0F719D"/>
                </a:solidFill>
                <a:hlinkClick r:id="rId9" action="ppaction://hlinksldjump"/>
              </a:rPr>
              <a:t>sBCC</a:t>
            </a:r>
            <a:r>
              <a:rPr lang="en-US" sz="1100" dirty="0">
                <a:solidFill>
                  <a:srgbClr val="0F719D"/>
                </a:solidFill>
                <a:hlinkClick r:id="rId9" action="ppaction://hlinksldjump"/>
              </a:rPr>
              <a:t> Studies results =&gt; when choosing PDT for </a:t>
            </a:r>
            <a:r>
              <a:rPr lang="en-US" sz="1100" dirty="0" err="1" smtClean="0">
                <a:solidFill>
                  <a:srgbClr val="0F719D"/>
                </a:solidFill>
                <a:hlinkClick r:id="rId9" action="ppaction://hlinksldjump"/>
              </a:rPr>
              <a:t>sBCC</a:t>
            </a:r>
            <a:r>
              <a:rPr lang="en-US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err="1" smtClean="0">
                <a:solidFill>
                  <a:srgbClr val="0F719D"/>
                </a:solidFill>
              </a:rPr>
              <a:t>Rianne</a:t>
            </a:r>
            <a:r>
              <a:rPr lang="en-US" sz="1100" dirty="0" smtClean="0">
                <a:solidFill>
                  <a:srgbClr val="0F719D"/>
                </a:solidFill>
              </a:rPr>
              <a:t> </a:t>
            </a:r>
            <a:r>
              <a:rPr lang="en-US" sz="1100" dirty="0">
                <a:solidFill>
                  <a:srgbClr val="0F719D"/>
                </a:solidFill>
              </a:rPr>
              <a:t>M.J.P. </a:t>
            </a:r>
            <a:r>
              <a:rPr lang="en-US" sz="1100" dirty="0" err="1">
                <a:solidFill>
                  <a:srgbClr val="0F719D"/>
                </a:solidFill>
              </a:rPr>
              <a:t>Gerritsen</a:t>
            </a:r>
            <a:r>
              <a:rPr lang="en-US" sz="1100" dirty="0">
                <a:solidFill>
                  <a:srgbClr val="0F719D"/>
                </a:solidFill>
              </a:rPr>
              <a:t>, </a:t>
            </a:r>
            <a:r>
              <a:rPr lang="en-US" sz="1100" dirty="0" err="1">
                <a:solidFill>
                  <a:srgbClr val="0F719D"/>
                </a:solidFill>
              </a:rPr>
              <a:t>Njimegen</a:t>
            </a:r>
            <a:r>
              <a:rPr lang="en-US" sz="1100" dirty="0">
                <a:solidFill>
                  <a:srgbClr val="0F719D"/>
                </a:solidFill>
              </a:rPr>
              <a:t>, The </a:t>
            </a:r>
            <a:r>
              <a:rPr lang="en-US" sz="1100" dirty="0" smtClean="0">
                <a:solidFill>
                  <a:srgbClr val="0F719D"/>
                </a:solidFill>
              </a:rPr>
              <a:t>Netherlands &amp; Nicole </a:t>
            </a:r>
            <a:r>
              <a:rPr lang="en-US" sz="1100" dirty="0" err="1">
                <a:solidFill>
                  <a:srgbClr val="0F719D"/>
                </a:solidFill>
              </a:rPr>
              <a:t>Kelleners-Smeets</a:t>
            </a:r>
            <a:r>
              <a:rPr lang="en-US" sz="1100" dirty="0">
                <a:solidFill>
                  <a:srgbClr val="0F719D"/>
                </a:solidFill>
              </a:rPr>
              <a:t>, Maastricht, The </a:t>
            </a:r>
            <a:r>
              <a:rPr lang="en-US" sz="1100" dirty="0" smtClean="0">
                <a:solidFill>
                  <a:srgbClr val="0F719D"/>
                </a:solidFill>
              </a:rPr>
              <a:t>Netherlands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0" action="ppaction://hlinksldjump"/>
              </a:rPr>
              <a:t>Patch-PDT: convenient and effective for actinic </a:t>
            </a:r>
            <a:r>
              <a:rPr lang="en-US" sz="1100" dirty="0" err="1" smtClean="0">
                <a:solidFill>
                  <a:srgbClr val="0F719D"/>
                </a:solidFill>
                <a:hlinkClick r:id="rId10" action="ppaction://hlinksldjump"/>
              </a:rPr>
              <a:t>cheilitis</a:t>
            </a:r>
            <a:r>
              <a:rPr lang="en-US" sz="1100" dirty="0" smtClean="0">
                <a:solidFill>
                  <a:srgbClr val="0F719D"/>
                </a:solidFill>
                <a:hlinkClick r:id="rId10" action="ppaction://hlinksldjump"/>
              </a:rPr>
              <a:t>?</a:t>
            </a:r>
            <a:r>
              <a:rPr lang="fr-FR" sz="1100" dirty="0" smtClean="0">
                <a:solidFill>
                  <a:srgbClr val="0F719D"/>
                </a:solidFill>
                <a:hlinkClick r:id="rId10" action="ppaction://hlinksldjump"/>
              </a:rPr>
              <a:t> </a:t>
            </a:r>
            <a:r>
              <a:rPr lang="fr-FR" sz="1100" dirty="0" smtClean="0">
                <a:solidFill>
                  <a:srgbClr val="0F719D"/>
                </a:solidFill>
              </a:rPr>
              <a:t>Sonja </a:t>
            </a:r>
            <a:r>
              <a:rPr lang="fr-FR" sz="1100" dirty="0" err="1" smtClean="0">
                <a:solidFill>
                  <a:srgbClr val="0F719D"/>
                </a:solidFill>
              </a:rPr>
              <a:t>Radakovic</a:t>
            </a:r>
            <a:r>
              <a:rPr lang="fr-FR" sz="1100" dirty="0" smtClean="0">
                <a:solidFill>
                  <a:srgbClr val="0F719D"/>
                </a:solidFill>
              </a:rPr>
              <a:t>, Vienna, </a:t>
            </a:r>
            <a:r>
              <a:rPr lang="fr-FR" sz="1100" dirty="0" err="1" smtClean="0">
                <a:solidFill>
                  <a:srgbClr val="0F719D"/>
                </a:solidFill>
              </a:rPr>
              <a:t>Austria</a:t>
            </a:r>
            <a:endParaRPr lang="fr-FR" sz="11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1" action="ppaction://hlinksldjump"/>
              </a:rPr>
              <a:t>PDT </a:t>
            </a:r>
            <a:r>
              <a:rPr lang="en-US" sz="1100" dirty="0">
                <a:solidFill>
                  <a:srgbClr val="0F719D"/>
                </a:solidFill>
                <a:hlinkClick r:id="rId11" action="ppaction://hlinksldjump"/>
              </a:rPr>
              <a:t>field treatment vs. lesion treatment in </a:t>
            </a:r>
            <a:r>
              <a:rPr lang="en-US" sz="1100" dirty="0" smtClean="0">
                <a:solidFill>
                  <a:srgbClr val="0F719D"/>
                </a:solidFill>
                <a:hlinkClick r:id="rId11" action="ppaction://hlinksldjump"/>
              </a:rPr>
              <a:t>AK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err="1" smtClean="0">
                <a:solidFill>
                  <a:srgbClr val="0F719D"/>
                </a:solidFill>
              </a:rPr>
              <a:t>Rianne</a:t>
            </a:r>
            <a:r>
              <a:rPr lang="en-US" sz="1100" dirty="0" smtClean="0">
                <a:solidFill>
                  <a:srgbClr val="0F719D"/>
                </a:solidFill>
              </a:rPr>
              <a:t> </a:t>
            </a:r>
            <a:r>
              <a:rPr lang="en-US" sz="1100" dirty="0">
                <a:solidFill>
                  <a:srgbClr val="0F719D"/>
                </a:solidFill>
              </a:rPr>
              <a:t>M.J.P. </a:t>
            </a:r>
            <a:r>
              <a:rPr lang="en-US" sz="1100" dirty="0" err="1">
                <a:solidFill>
                  <a:srgbClr val="0F719D"/>
                </a:solidFill>
              </a:rPr>
              <a:t>Gerritsen</a:t>
            </a:r>
            <a:r>
              <a:rPr lang="en-US" sz="1100" dirty="0">
                <a:solidFill>
                  <a:srgbClr val="0F719D"/>
                </a:solidFill>
              </a:rPr>
              <a:t>, Nijmegen, The </a:t>
            </a:r>
            <a:r>
              <a:rPr lang="en-US" sz="1100" dirty="0" smtClean="0">
                <a:solidFill>
                  <a:srgbClr val="0F719D"/>
                </a:solidFill>
              </a:rPr>
              <a:t>Netherlands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2" action="ppaction://hlinksldjump"/>
              </a:rPr>
              <a:t>MAL-PDT </a:t>
            </a:r>
            <a:r>
              <a:rPr lang="en-US" sz="1100" dirty="0">
                <a:solidFill>
                  <a:srgbClr val="0F719D"/>
                </a:solidFill>
                <a:hlinkClick r:id="rId12" action="ppaction://hlinksldjump"/>
              </a:rPr>
              <a:t>vs </a:t>
            </a:r>
            <a:r>
              <a:rPr lang="en-US" sz="1100" dirty="0" err="1">
                <a:solidFill>
                  <a:srgbClr val="0F719D"/>
                </a:solidFill>
                <a:hlinkClick r:id="rId12" action="ppaction://hlinksldjump"/>
              </a:rPr>
              <a:t>Imiquimod</a:t>
            </a:r>
            <a:r>
              <a:rPr lang="en-US" sz="1100" dirty="0">
                <a:solidFill>
                  <a:srgbClr val="0F719D"/>
                </a:solidFill>
                <a:hlinkClick r:id="rId12" action="ppaction://hlinksldjump"/>
              </a:rPr>
              <a:t> 5% cream for skin cancer </a:t>
            </a:r>
            <a:r>
              <a:rPr lang="en-US" sz="1100" dirty="0" smtClean="0">
                <a:solidFill>
                  <a:srgbClr val="0F719D"/>
                </a:solidFill>
                <a:hlinkClick r:id="rId12" action="ppaction://hlinksldjump"/>
              </a:rPr>
              <a:t>prevention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Elena </a:t>
            </a:r>
            <a:r>
              <a:rPr lang="en-US" sz="1100" dirty="0" err="1">
                <a:solidFill>
                  <a:srgbClr val="0F719D"/>
                </a:solidFill>
              </a:rPr>
              <a:t>Sotirou</a:t>
            </a:r>
            <a:r>
              <a:rPr lang="en-US" sz="1100" dirty="0">
                <a:solidFill>
                  <a:srgbClr val="0F719D"/>
                </a:solidFill>
              </a:rPr>
              <a:t>, Thessaloniki, </a:t>
            </a:r>
            <a:r>
              <a:rPr lang="en-US" sz="1100" dirty="0" smtClean="0">
                <a:solidFill>
                  <a:srgbClr val="0F719D"/>
                </a:solidFill>
              </a:rPr>
              <a:t>Greece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3" action="ppaction://hlinksldjump"/>
              </a:rPr>
              <a:t>MAL-PDT </a:t>
            </a:r>
            <a:r>
              <a:rPr lang="en-US" sz="1100" dirty="0">
                <a:solidFill>
                  <a:srgbClr val="0F719D"/>
                </a:solidFill>
                <a:hlinkClick r:id="rId13" action="ppaction://hlinksldjump"/>
              </a:rPr>
              <a:t>for mycosis </a:t>
            </a:r>
            <a:r>
              <a:rPr lang="en-US" sz="1100" dirty="0" err="1">
                <a:solidFill>
                  <a:srgbClr val="0F719D"/>
                </a:solidFill>
                <a:hlinkClick r:id="rId13" action="ppaction://hlinksldjump"/>
              </a:rPr>
              <a:t>fungoides</a:t>
            </a:r>
            <a:r>
              <a:rPr lang="en-US" sz="1100" dirty="0">
                <a:solidFill>
                  <a:srgbClr val="0F719D"/>
                </a:solidFill>
                <a:hlinkClick r:id="rId13" action="ppaction://hlinksldjump"/>
              </a:rPr>
              <a:t>: a prospective open study and review of literature </a:t>
            </a:r>
            <a:r>
              <a:rPr lang="fr-FR" sz="1100" dirty="0">
                <a:solidFill>
                  <a:srgbClr val="0F719D"/>
                </a:solidFill>
              </a:rPr>
              <a:t>. </a:t>
            </a:r>
            <a:r>
              <a:rPr lang="en-US" sz="1100" dirty="0" err="1">
                <a:solidFill>
                  <a:srgbClr val="0F719D"/>
                </a:solidFill>
              </a:rPr>
              <a:t>Gaelle</a:t>
            </a:r>
            <a:r>
              <a:rPr lang="en-US" sz="1100" dirty="0">
                <a:solidFill>
                  <a:srgbClr val="0F719D"/>
                </a:solidFill>
              </a:rPr>
              <a:t> </a:t>
            </a:r>
            <a:r>
              <a:rPr lang="en-US" sz="1100" dirty="0" err="1">
                <a:solidFill>
                  <a:srgbClr val="0F719D"/>
                </a:solidFill>
              </a:rPr>
              <a:t>Quéreux</a:t>
            </a:r>
            <a:r>
              <a:rPr lang="en-US" sz="1100" dirty="0">
                <a:solidFill>
                  <a:srgbClr val="0F719D"/>
                </a:solidFill>
              </a:rPr>
              <a:t>, Nantes, </a:t>
            </a:r>
            <a:r>
              <a:rPr lang="en-US" sz="1100" dirty="0" smtClean="0">
                <a:solidFill>
                  <a:srgbClr val="0F719D"/>
                </a:solidFill>
              </a:rPr>
              <a:t>France</a:t>
            </a:r>
            <a:endParaRPr lang="fr-FR" sz="11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4" action="ppaction://hlinksldjump"/>
              </a:rPr>
              <a:t>Antimicrobial </a:t>
            </a:r>
            <a:r>
              <a:rPr lang="en-US" sz="1100" dirty="0">
                <a:solidFill>
                  <a:srgbClr val="0F719D"/>
                </a:solidFill>
                <a:hlinkClick r:id="rId14" action="ppaction://hlinksldjump"/>
              </a:rPr>
              <a:t>PDT in chronic leg and foot </a:t>
            </a:r>
            <a:r>
              <a:rPr lang="en-US" sz="1100" dirty="0" smtClean="0">
                <a:solidFill>
                  <a:srgbClr val="0F719D"/>
                </a:solidFill>
                <a:hlinkClick r:id="rId14" action="ppaction://hlinksldjump"/>
              </a:rPr>
              <a:t>ulcers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Stan </a:t>
            </a:r>
            <a:r>
              <a:rPr lang="en-US" sz="1100" dirty="0">
                <a:solidFill>
                  <a:srgbClr val="0F719D"/>
                </a:solidFill>
              </a:rPr>
              <a:t>Brown, Leeds, </a:t>
            </a:r>
            <a:r>
              <a:rPr lang="en-US" sz="1100" dirty="0" smtClean="0">
                <a:solidFill>
                  <a:srgbClr val="0F719D"/>
                </a:solidFill>
              </a:rPr>
              <a:t>UK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5" action="ppaction://hlinksldjump"/>
              </a:rPr>
              <a:t>Clinical </a:t>
            </a:r>
            <a:r>
              <a:rPr lang="en-US" sz="1100" dirty="0">
                <a:solidFill>
                  <a:srgbClr val="0F719D"/>
                </a:solidFill>
                <a:hlinkClick r:id="rId15" action="ppaction://hlinksldjump"/>
              </a:rPr>
              <a:t>and microbiological healing of </a:t>
            </a:r>
            <a:r>
              <a:rPr lang="en-US" sz="1100" dirty="0" err="1">
                <a:solidFill>
                  <a:srgbClr val="0F719D"/>
                </a:solidFill>
                <a:hlinkClick r:id="rId15" action="ppaction://hlinksldjump"/>
              </a:rPr>
              <a:t>onychomycosis</a:t>
            </a:r>
            <a:r>
              <a:rPr lang="en-US" sz="1100" dirty="0">
                <a:solidFill>
                  <a:srgbClr val="0F719D"/>
                </a:solidFill>
                <a:hlinkClick r:id="rId15" action="ppaction://hlinksldjump"/>
              </a:rPr>
              <a:t> after 3 sessions of conventional MAL-PDT vs </a:t>
            </a:r>
            <a:r>
              <a:rPr lang="en-US" sz="1100" dirty="0" smtClean="0">
                <a:solidFill>
                  <a:srgbClr val="0F719D"/>
                </a:solidFill>
                <a:hlinkClick r:id="rId15" action="ppaction://hlinksldjump"/>
              </a:rPr>
              <a:t>placebo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Yolanda </a:t>
            </a:r>
            <a:r>
              <a:rPr lang="en-US" sz="1100" dirty="0">
                <a:solidFill>
                  <a:srgbClr val="0F719D"/>
                </a:solidFill>
              </a:rPr>
              <a:t>Gilaberte, </a:t>
            </a:r>
            <a:r>
              <a:rPr lang="en-US" sz="1100" dirty="0" err="1">
                <a:solidFill>
                  <a:srgbClr val="0F719D"/>
                </a:solidFill>
              </a:rPr>
              <a:t>Huesca</a:t>
            </a:r>
            <a:r>
              <a:rPr lang="en-US" sz="1100" dirty="0">
                <a:solidFill>
                  <a:srgbClr val="0F719D"/>
                </a:solidFill>
              </a:rPr>
              <a:t>, </a:t>
            </a:r>
            <a:r>
              <a:rPr lang="en-US" sz="1100" dirty="0" smtClean="0">
                <a:solidFill>
                  <a:srgbClr val="0F719D"/>
                </a:solidFill>
              </a:rPr>
              <a:t>Spain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F719D"/>
              </a:solidFill>
            </a:endParaRPr>
          </a:p>
          <a:p>
            <a:pPr algn="l"/>
            <a:r>
              <a:rPr lang="en-US" sz="1200" dirty="0">
                <a:solidFill>
                  <a:srgbClr val="0F719D"/>
                </a:solidFill>
                <a:hlinkClick r:id="rId16" action="ppaction://hlinksldjump"/>
              </a:rPr>
              <a:t>Abbreviations</a:t>
            </a:r>
            <a:endParaRPr lang="fr-FR" sz="1200" dirty="0">
              <a:solidFill>
                <a:srgbClr val="0F719D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40863" y="1226046"/>
            <a:ext cx="7772400" cy="87796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rgbClr val="800000"/>
                </a:solidFill>
              </a:rPr>
              <a:t>Euro </a:t>
            </a:r>
            <a:r>
              <a:rPr lang="fr-FR" dirty="0">
                <a:solidFill>
                  <a:srgbClr val="800000"/>
                </a:solidFill>
              </a:rPr>
              <a:t>PDT </a:t>
            </a:r>
            <a:r>
              <a:rPr lang="en-US" dirty="0" smtClean="0">
                <a:solidFill>
                  <a:srgbClr val="800000"/>
                </a:solidFill>
              </a:rPr>
              <a:t>2014 highlights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" y="2010701"/>
            <a:ext cx="8963025" cy="244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43674"/>
            <a:ext cx="1685925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7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484909" y="1102947"/>
            <a:ext cx="86590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DEBATE: PDT in </a:t>
            </a:r>
            <a:r>
              <a:rPr lang="en-US" sz="3600" dirty="0" err="1">
                <a:solidFill>
                  <a:srgbClr val="800000"/>
                </a:solidFill>
              </a:rPr>
              <a:t>sBCC</a:t>
            </a:r>
            <a:r>
              <a:rPr lang="en-US" sz="3600" dirty="0">
                <a:solidFill>
                  <a:srgbClr val="800000"/>
                </a:solidFill>
              </a:rPr>
              <a:t> Studies results </a:t>
            </a:r>
            <a:endParaRPr lang="en-US" sz="3600" dirty="0" smtClean="0">
              <a:solidFill>
                <a:srgbClr val="800000"/>
              </a:solidFill>
            </a:endParaRPr>
          </a:p>
          <a:p>
            <a:pPr algn="l"/>
            <a:r>
              <a:rPr lang="en-US" sz="3600" dirty="0">
                <a:solidFill>
                  <a:srgbClr val="800000"/>
                </a:solidFill>
              </a:rPr>
              <a:t>W</a:t>
            </a:r>
            <a:r>
              <a:rPr lang="en-US" sz="3600" dirty="0" smtClean="0">
                <a:solidFill>
                  <a:srgbClr val="800000"/>
                </a:solidFill>
              </a:rPr>
              <a:t>hen </a:t>
            </a:r>
            <a:r>
              <a:rPr lang="en-US" sz="3600" dirty="0">
                <a:solidFill>
                  <a:srgbClr val="800000"/>
                </a:solidFill>
              </a:rPr>
              <a:t>choosing PDT for </a:t>
            </a:r>
            <a:r>
              <a:rPr lang="en-US" sz="3600" dirty="0" err="1">
                <a:solidFill>
                  <a:srgbClr val="800000"/>
                </a:solidFill>
              </a:rPr>
              <a:t>sBCC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838201" y="2245947"/>
            <a:ext cx="7848600" cy="4475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300" dirty="0" err="1">
                <a:solidFill>
                  <a:srgbClr val="0F719D"/>
                </a:solidFill>
              </a:rPr>
              <a:t>Rianne</a:t>
            </a:r>
            <a:r>
              <a:rPr lang="fr-FR" sz="3300" dirty="0">
                <a:solidFill>
                  <a:srgbClr val="0F719D"/>
                </a:solidFill>
              </a:rPr>
              <a:t> M.J.P. </a:t>
            </a:r>
            <a:r>
              <a:rPr lang="fr-FR" sz="3300" dirty="0" err="1">
                <a:solidFill>
                  <a:srgbClr val="0F719D"/>
                </a:solidFill>
              </a:rPr>
              <a:t>Gerritsen</a:t>
            </a:r>
            <a:r>
              <a:rPr lang="fr-FR" sz="3300" dirty="0">
                <a:solidFill>
                  <a:srgbClr val="0F719D"/>
                </a:solidFill>
              </a:rPr>
              <a:t>, </a:t>
            </a:r>
            <a:r>
              <a:rPr lang="fr-FR" sz="3300" dirty="0" err="1">
                <a:solidFill>
                  <a:srgbClr val="0F719D"/>
                </a:solidFill>
              </a:rPr>
              <a:t>Njimegen</a:t>
            </a:r>
            <a:r>
              <a:rPr lang="fr-FR" sz="3300" dirty="0">
                <a:solidFill>
                  <a:srgbClr val="0F719D"/>
                </a:solidFill>
              </a:rPr>
              <a:t>, The </a:t>
            </a:r>
            <a:r>
              <a:rPr lang="fr-FR" sz="3300" dirty="0" err="1">
                <a:solidFill>
                  <a:srgbClr val="0F719D"/>
                </a:solidFill>
              </a:rPr>
              <a:t>Netherlands</a:t>
            </a:r>
            <a:endParaRPr lang="fr-FR" sz="3300" dirty="0">
              <a:solidFill>
                <a:srgbClr val="0F719D"/>
              </a:solidFill>
            </a:endParaRPr>
          </a:p>
          <a:p>
            <a:pPr algn="l"/>
            <a:r>
              <a:rPr lang="fr-FR" sz="3300" dirty="0">
                <a:solidFill>
                  <a:srgbClr val="0F719D"/>
                </a:solidFill>
              </a:rPr>
              <a:t>Nicole </a:t>
            </a:r>
            <a:r>
              <a:rPr lang="fr-FR" sz="3300" dirty="0" err="1">
                <a:solidFill>
                  <a:srgbClr val="0F719D"/>
                </a:solidFill>
              </a:rPr>
              <a:t>Kelleners-Smeets</a:t>
            </a:r>
            <a:r>
              <a:rPr lang="fr-FR" sz="3300" dirty="0">
                <a:solidFill>
                  <a:srgbClr val="0F719D"/>
                </a:solidFill>
              </a:rPr>
              <a:t>, Maastricht, The </a:t>
            </a:r>
            <a:r>
              <a:rPr lang="fr-FR" sz="3300" dirty="0" err="1">
                <a:solidFill>
                  <a:srgbClr val="0F719D"/>
                </a:solidFill>
              </a:rPr>
              <a:t>Netherlands</a:t>
            </a:r>
            <a:endParaRPr lang="fr-FR" sz="3300" dirty="0">
              <a:solidFill>
                <a:srgbClr val="0F719D"/>
              </a:solidFill>
            </a:endParaRP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PDT for </a:t>
            </a:r>
            <a:r>
              <a:rPr lang="en-US" b="1" dirty="0" err="1" smtClean="0">
                <a:solidFill>
                  <a:schemeClr val="tx1"/>
                </a:solidFill>
              </a:rPr>
              <a:t>sBCC</a:t>
            </a:r>
            <a:r>
              <a:rPr lang="en-US" b="1" dirty="0" smtClean="0">
                <a:solidFill>
                  <a:schemeClr val="tx1"/>
                </a:solidFill>
              </a:rPr>
              <a:t> is most appropriate in patients: 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Who </a:t>
            </a:r>
            <a:r>
              <a:rPr lang="en-US" dirty="0">
                <a:solidFill>
                  <a:schemeClr val="tx1"/>
                </a:solidFill>
              </a:rPr>
              <a:t>want an excellent cosmetic outcome 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Who </a:t>
            </a:r>
            <a:r>
              <a:rPr lang="en-US" dirty="0">
                <a:solidFill>
                  <a:schemeClr val="tx1"/>
                </a:solidFill>
              </a:rPr>
              <a:t>have bad experiences with other treatments 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Who </a:t>
            </a:r>
            <a:r>
              <a:rPr lang="en-US" dirty="0">
                <a:solidFill>
                  <a:schemeClr val="tx1"/>
                </a:solidFill>
              </a:rPr>
              <a:t>don’t want serious adverse </a:t>
            </a:r>
            <a:r>
              <a:rPr lang="en-US" dirty="0" smtClean="0">
                <a:solidFill>
                  <a:schemeClr val="tx1"/>
                </a:solidFill>
              </a:rPr>
              <a:t>events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multiple </a:t>
            </a:r>
            <a:r>
              <a:rPr lang="en-US" dirty="0" err="1" smtClean="0">
                <a:solidFill>
                  <a:schemeClr val="tx1"/>
                </a:solidFill>
              </a:rPr>
              <a:t>tumours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Who </a:t>
            </a:r>
            <a:r>
              <a:rPr lang="en-US" dirty="0">
                <a:solidFill>
                  <a:schemeClr val="tx1"/>
                </a:solidFill>
              </a:rPr>
              <a:t>choose PDT </a:t>
            </a:r>
            <a:r>
              <a:rPr lang="en-US" dirty="0" smtClean="0">
                <a:solidFill>
                  <a:schemeClr val="tx1"/>
                </a:solidFill>
              </a:rPr>
              <a:t>themselves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contra-indications for surgery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Optimization </a:t>
            </a:r>
            <a:r>
              <a:rPr lang="en-US" b="1" dirty="0">
                <a:solidFill>
                  <a:schemeClr val="tx1"/>
                </a:solidFill>
              </a:rPr>
              <a:t>of PDT procedure for BCC requires a careful selection of the </a:t>
            </a:r>
            <a:r>
              <a:rPr lang="en-US" b="1" dirty="0" smtClean="0">
                <a:solidFill>
                  <a:schemeClr val="tx1"/>
                </a:solidFill>
              </a:rPr>
              <a:t>lesions</a:t>
            </a:r>
            <a:r>
              <a:rPr lang="en-US" dirty="0" smtClean="0">
                <a:solidFill>
                  <a:schemeClr val="tx1"/>
                </a:solidFill>
              </a:rPr>
              <a:t>… 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For BCC, Lower response with PDT might be expected: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 err="1" smtClean="0">
                <a:solidFill>
                  <a:schemeClr val="tx1"/>
                </a:solidFill>
              </a:rPr>
              <a:t>tumour</a:t>
            </a:r>
            <a:r>
              <a:rPr lang="en-US" dirty="0" smtClean="0">
                <a:solidFill>
                  <a:schemeClr val="tx1"/>
                </a:solidFill>
              </a:rPr>
              <a:t> depth is superior </a:t>
            </a:r>
            <a:r>
              <a:rPr lang="en-US" dirty="0">
                <a:solidFill>
                  <a:schemeClr val="tx1"/>
                </a:solidFill>
              </a:rPr>
              <a:t>to 1 mm 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In case of location </a:t>
            </a:r>
            <a:r>
              <a:rPr lang="en-US" dirty="0">
                <a:solidFill>
                  <a:schemeClr val="tx1"/>
                </a:solidFill>
              </a:rPr>
              <a:t>on the </a:t>
            </a:r>
            <a:r>
              <a:rPr lang="en-US" dirty="0" smtClean="0">
                <a:solidFill>
                  <a:schemeClr val="tx1"/>
                </a:solidFill>
              </a:rPr>
              <a:t>limbs 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With the following pathological characteristics: nodular and infiltrative types, as well as ulceration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Fantini</a:t>
            </a:r>
            <a:r>
              <a:rPr lang="fr-FR" dirty="0" smtClean="0"/>
              <a:t> </a:t>
            </a:r>
            <a:r>
              <a:rPr lang="fr-FR" i="1" dirty="0" smtClean="0"/>
              <a:t>et al</a:t>
            </a:r>
            <a:r>
              <a:rPr lang="fr-FR" dirty="0" smtClean="0"/>
              <a:t>. </a:t>
            </a:r>
            <a:r>
              <a:rPr lang="fr-FR" dirty="0"/>
              <a:t>EADV </a:t>
            </a:r>
            <a:r>
              <a:rPr lang="fr-FR" dirty="0" smtClean="0"/>
              <a:t>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1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Patch-PDT: convenient and effective for actinic </a:t>
            </a:r>
            <a:r>
              <a:rPr lang="en-US" sz="3600" dirty="0" err="1">
                <a:solidFill>
                  <a:srgbClr val="800000"/>
                </a:solidFill>
              </a:rPr>
              <a:t>cheilitis</a:t>
            </a:r>
            <a:r>
              <a:rPr lang="en-US" sz="3600" dirty="0">
                <a:solidFill>
                  <a:srgbClr val="800000"/>
                </a:solidFill>
              </a:rPr>
              <a:t> ?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845127" y="2245947"/>
            <a:ext cx="7841673" cy="4475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300" dirty="0" smtClean="0">
                <a:solidFill>
                  <a:srgbClr val="0F719D"/>
                </a:solidFill>
              </a:rPr>
              <a:t>Sonja </a:t>
            </a:r>
            <a:r>
              <a:rPr lang="fr-FR" sz="3300" dirty="0" err="1" smtClean="0">
                <a:solidFill>
                  <a:srgbClr val="0F719D"/>
                </a:solidFill>
              </a:rPr>
              <a:t>Radakovic</a:t>
            </a:r>
            <a:r>
              <a:rPr lang="fr-FR" sz="3300" dirty="0" smtClean="0">
                <a:solidFill>
                  <a:srgbClr val="0F719D"/>
                </a:solidFill>
              </a:rPr>
              <a:t>. Vienna, </a:t>
            </a:r>
            <a:r>
              <a:rPr lang="fr-FR" sz="3300" dirty="0" err="1" smtClean="0">
                <a:solidFill>
                  <a:srgbClr val="0F719D"/>
                </a:solidFill>
              </a:rPr>
              <a:t>Austria</a:t>
            </a:r>
            <a:endParaRPr lang="fr-FR" sz="3300" dirty="0" smtClean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2900" b="1" dirty="0" smtClean="0">
                <a:solidFill>
                  <a:schemeClr val="tx1"/>
                </a:solidFill>
              </a:rPr>
              <a:t>METHOD: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Pilot study: 10 </a:t>
            </a:r>
            <a:r>
              <a:rPr lang="en-US" sz="2900" dirty="0">
                <a:solidFill>
                  <a:schemeClr val="tx1"/>
                </a:solidFill>
              </a:rPr>
              <a:t>patients (9 women, 1 </a:t>
            </a:r>
            <a:r>
              <a:rPr lang="en-US" sz="2900" dirty="0" smtClean="0">
                <a:solidFill>
                  <a:schemeClr val="tx1"/>
                </a:solidFill>
              </a:rPr>
              <a:t>man) including 5 with </a:t>
            </a:r>
            <a:r>
              <a:rPr lang="en-US" sz="2900" dirty="0">
                <a:solidFill>
                  <a:schemeClr val="tx1"/>
                </a:solidFill>
              </a:rPr>
              <a:t>histologically confirmed </a:t>
            </a:r>
            <a:r>
              <a:rPr lang="en-US" sz="2900" dirty="0" smtClean="0">
                <a:solidFill>
                  <a:schemeClr val="tx1"/>
                </a:solidFill>
              </a:rPr>
              <a:t>actinic </a:t>
            </a:r>
            <a:r>
              <a:rPr lang="en-US" sz="2900" dirty="0" err="1" smtClean="0">
                <a:solidFill>
                  <a:schemeClr val="tx1"/>
                </a:solidFill>
              </a:rPr>
              <a:t>cheilitis</a:t>
            </a:r>
            <a:endParaRPr lang="en-US" sz="29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2 </a:t>
            </a:r>
            <a:r>
              <a:rPr lang="en-US" sz="2900" dirty="0">
                <a:solidFill>
                  <a:schemeClr val="tx1"/>
                </a:solidFill>
              </a:rPr>
              <a:t>patients: 1 </a:t>
            </a:r>
            <a:r>
              <a:rPr lang="en-US" sz="2900" dirty="0" err="1" smtClean="0">
                <a:solidFill>
                  <a:schemeClr val="tx1"/>
                </a:solidFill>
              </a:rPr>
              <a:t>Alacare</a:t>
            </a:r>
            <a:r>
              <a:rPr lang="en-US" sz="2900" dirty="0" smtClean="0">
                <a:solidFill>
                  <a:schemeClr val="tx1"/>
                </a:solidFill>
              </a:rPr>
              <a:t>®-PDT session, </a:t>
            </a:r>
            <a:r>
              <a:rPr lang="en-US" sz="2900" dirty="0">
                <a:solidFill>
                  <a:schemeClr val="tx1"/>
                </a:solidFill>
              </a:rPr>
              <a:t>8 patients: 2 </a:t>
            </a:r>
            <a:r>
              <a:rPr lang="en-US" sz="2900" dirty="0" err="1" smtClean="0">
                <a:solidFill>
                  <a:schemeClr val="tx1"/>
                </a:solidFill>
              </a:rPr>
              <a:t>Alacare</a:t>
            </a:r>
            <a:r>
              <a:rPr lang="en-US" sz="2900" dirty="0" smtClean="0">
                <a:solidFill>
                  <a:schemeClr val="tx1"/>
                </a:solidFill>
              </a:rPr>
              <a:t>®-PDT sessions (2 </a:t>
            </a:r>
            <a:r>
              <a:rPr lang="en-US" sz="2900" dirty="0">
                <a:solidFill>
                  <a:schemeClr val="tx1"/>
                </a:solidFill>
              </a:rPr>
              <a:t>weeks apart)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Pain </a:t>
            </a:r>
            <a:r>
              <a:rPr lang="en-US" sz="2900" dirty="0">
                <a:solidFill>
                  <a:schemeClr val="tx1"/>
                </a:solidFill>
              </a:rPr>
              <a:t>reduction: diclofenac (n=1), local anesthesia (n=3</a:t>
            </a:r>
            <a:r>
              <a:rPr lang="en-US" sz="2900" dirty="0" smtClean="0">
                <a:solidFill>
                  <a:schemeClr val="tx1"/>
                </a:solidFill>
              </a:rPr>
              <a:t>)</a:t>
            </a:r>
          </a:p>
          <a:p>
            <a:pPr lvl="1" algn="l"/>
            <a:endParaRPr lang="en-US" sz="29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900" b="1" dirty="0" smtClean="0">
                <a:solidFill>
                  <a:schemeClr val="tx1"/>
                </a:solidFill>
              </a:rPr>
              <a:t>RESULTS: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Overall complete lesion response : 9/12 </a:t>
            </a:r>
            <a:r>
              <a:rPr lang="en-US" sz="2900" dirty="0">
                <a:solidFill>
                  <a:schemeClr val="tx1"/>
                </a:solidFill>
              </a:rPr>
              <a:t>(75</a:t>
            </a:r>
            <a:r>
              <a:rPr lang="en-US" sz="2900" dirty="0" smtClean="0">
                <a:solidFill>
                  <a:schemeClr val="tx1"/>
                </a:solidFill>
              </a:rPr>
              <a:t>)%:</a:t>
            </a:r>
            <a:endParaRPr lang="en-US" sz="2900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2900" dirty="0" smtClean="0">
                <a:solidFill>
                  <a:schemeClr val="tx1"/>
                </a:solidFill>
              </a:rPr>
              <a:t>At 1 </a:t>
            </a:r>
            <a:r>
              <a:rPr lang="en-US" sz="2900" dirty="0">
                <a:solidFill>
                  <a:schemeClr val="tx1"/>
                </a:solidFill>
              </a:rPr>
              <a:t>month (n=3):  CR 1, PR 2</a:t>
            </a:r>
          </a:p>
          <a:p>
            <a:pPr marL="914400" lvl="1" indent="-457200" algn="l">
              <a:buFontTx/>
              <a:buChar char="-"/>
            </a:pPr>
            <a:r>
              <a:rPr lang="en-US" sz="2900" dirty="0" smtClean="0">
                <a:solidFill>
                  <a:schemeClr val="tx1"/>
                </a:solidFill>
              </a:rPr>
              <a:t>At 2 </a:t>
            </a:r>
            <a:r>
              <a:rPr lang="en-US" sz="2900" dirty="0">
                <a:solidFill>
                  <a:schemeClr val="tx1"/>
                </a:solidFill>
              </a:rPr>
              <a:t>months (n=3): CR 2, PR </a:t>
            </a:r>
            <a:r>
              <a:rPr lang="en-US" sz="2900" dirty="0" smtClean="0">
                <a:solidFill>
                  <a:schemeClr val="tx1"/>
                </a:solidFill>
              </a:rPr>
              <a:t>1</a:t>
            </a:r>
          </a:p>
          <a:p>
            <a:pPr marL="914400" lvl="1" indent="-457200" algn="l">
              <a:buFontTx/>
              <a:buChar char="-"/>
            </a:pPr>
            <a:r>
              <a:rPr lang="en-US" sz="2900" dirty="0" smtClean="0">
                <a:solidFill>
                  <a:schemeClr val="tx1"/>
                </a:solidFill>
              </a:rPr>
              <a:t>At 3 </a:t>
            </a:r>
            <a:r>
              <a:rPr lang="en-US" sz="2900" dirty="0">
                <a:solidFill>
                  <a:schemeClr val="tx1"/>
                </a:solidFill>
              </a:rPr>
              <a:t>months (n=6): CR </a:t>
            </a:r>
            <a:r>
              <a:rPr lang="en-US" sz="2900" dirty="0" smtClean="0">
                <a:solidFill>
                  <a:schemeClr val="tx1"/>
                </a:solidFill>
              </a:rPr>
              <a:t>6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Excellent </a:t>
            </a:r>
            <a:r>
              <a:rPr lang="en-US" sz="2900" dirty="0">
                <a:solidFill>
                  <a:schemeClr val="tx1"/>
                </a:solidFill>
              </a:rPr>
              <a:t>cosmetic outcome</a:t>
            </a:r>
          </a:p>
          <a:p>
            <a:pPr lvl="1" algn="l"/>
            <a:r>
              <a:rPr lang="en-US" sz="2900" dirty="0" smtClean="0">
                <a:solidFill>
                  <a:schemeClr val="tx1"/>
                </a:solidFill>
              </a:rPr>
              <a:t>Adverse events:</a:t>
            </a:r>
          </a:p>
          <a:p>
            <a:pPr marL="914400" lvl="1" indent="-457200" algn="l">
              <a:buFontTx/>
              <a:buChar char="-"/>
            </a:pPr>
            <a:r>
              <a:rPr lang="en-US" sz="2900" dirty="0" smtClean="0">
                <a:solidFill>
                  <a:schemeClr val="tx1"/>
                </a:solidFill>
              </a:rPr>
              <a:t>Phototoxic reaction: minimal (2 patients), moderate (5 patients), strong (4 patients)</a:t>
            </a:r>
          </a:p>
          <a:p>
            <a:pPr marL="914400" lvl="1" indent="-457200" algn="l">
              <a:buFontTx/>
              <a:buChar char="-"/>
            </a:pPr>
            <a:r>
              <a:rPr lang="en-US" sz="2900" dirty="0" smtClean="0">
                <a:solidFill>
                  <a:schemeClr val="tx1"/>
                </a:solidFill>
              </a:rPr>
              <a:t>Pain was mostly  moderate: no treatment interruption</a:t>
            </a:r>
          </a:p>
          <a:p>
            <a:pPr marL="914400" lvl="1" indent="-457200" algn="l">
              <a:buFontTx/>
              <a:buChar char="-"/>
            </a:pPr>
            <a:r>
              <a:rPr lang="en-US" sz="2900" dirty="0" smtClean="0">
                <a:solidFill>
                  <a:schemeClr val="tx1"/>
                </a:solidFill>
              </a:rPr>
              <a:t>Herpes </a:t>
            </a:r>
            <a:r>
              <a:rPr lang="en-US" sz="2900" dirty="0">
                <a:solidFill>
                  <a:schemeClr val="tx1"/>
                </a:solidFill>
              </a:rPr>
              <a:t>simplex </a:t>
            </a:r>
            <a:r>
              <a:rPr lang="en-US" sz="2900" dirty="0" smtClean="0">
                <a:solidFill>
                  <a:schemeClr val="tx1"/>
                </a:solidFill>
              </a:rPr>
              <a:t>infection: 4/10 </a:t>
            </a:r>
            <a:r>
              <a:rPr lang="en-US" sz="2900" dirty="0">
                <a:solidFill>
                  <a:schemeClr val="tx1"/>
                </a:solidFill>
              </a:rPr>
              <a:t>patients </a:t>
            </a:r>
          </a:p>
          <a:p>
            <a:pPr lvl="1" algn="l"/>
            <a:endParaRPr lang="en-US" sz="29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900" b="1" dirty="0" smtClean="0">
                <a:solidFill>
                  <a:schemeClr val="tx1"/>
                </a:solidFill>
              </a:rPr>
              <a:t>CONCLUSION:</a:t>
            </a:r>
          </a:p>
          <a:p>
            <a:pPr lvl="1" algn="l"/>
            <a:r>
              <a:rPr lang="en-US" sz="2900" dirty="0" err="1" smtClean="0">
                <a:solidFill>
                  <a:schemeClr val="tx1"/>
                </a:solidFill>
              </a:rPr>
              <a:t>Alacare</a:t>
            </a:r>
            <a:r>
              <a:rPr lang="en-US" sz="2900" dirty="0" smtClean="0">
                <a:solidFill>
                  <a:schemeClr val="tx1"/>
                </a:solidFill>
              </a:rPr>
              <a:t>®-PDT: promising </a:t>
            </a:r>
            <a:r>
              <a:rPr lang="en-US" sz="2900" dirty="0">
                <a:solidFill>
                  <a:schemeClr val="tx1"/>
                </a:solidFill>
              </a:rPr>
              <a:t>approach </a:t>
            </a:r>
            <a:r>
              <a:rPr lang="en-US" sz="2900" dirty="0" smtClean="0">
                <a:solidFill>
                  <a:schemeClr val="tx1"/>
                </a:solidFill>
              </a:rPr>
              <a:t>for actinic </a:t>
            </a:r>
            <a:r>
              <a:rPr lang="en-US" sz="2900" dirty="0" err="1">
                <a:solidFill>
                  <a:schemeClr val="tx1"/>
                </a:solidFill>
              </a:rPr>
              <a:t>cheilitis</a:t>
            </a:r>
            <a:r>
              <a:rPr lang="en-US" sz="2900" dirty="0" smtClean="0">
                <a:solidFill>
                  <a:schemeClr val="tx1"/>
                </a:solidFill>
              </a:rPr>
              <a:t>.</a:t>
            </a:r>
            <a:endParaRPr lang="en-US" sz="2900" dirty="0">
              <a:solidFill>
                <a:schemeClr val="tx1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6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87602"/>
              </p:ext>
            </p:extLst>
          </p:nvPr>
        </p:nvGraphicFramePr>
        <p:xfrm>
          <a:off x="904875" y="3597631"/>
          <a:ext cx="7353300" cy="318036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580376"/>
                <a:gridCol w="1416904"/>
                <a:gridCol w="1478210"/>
                <a:gridCol w="1339669"/>
                <a:gridCol w="1538141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Lesion 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Field treatment</a:t>
                      </a:r>
                      <a:endParaRPr kumimoji="0" lang="en-U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8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Mean number of AK at baseline</a:t>
                      </a:r>
                      <a:endParaRPr kumimoji="0" lang="en-U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noProof="0" smtClean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noProof="0" smtClean="0">
                          <a:ln>
                            <a:noFill/>
                          </a:ln>
                          <a:effectLst/>
                        </a:rPr>
                        <a:t>8.95</a:t>
                      </a:r>
                      <a:endParaRPr kumimoji="0" lang="en-U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.221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Percentage of grade I AK at baseline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89.5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86.6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.809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Lesion CR at 3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M3 (n=20)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81.1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80.8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.669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M6 (n=15)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76.1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.814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M9 (n=16)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84.3</a:t>
                      </a:r>
                      <a:endParaRPr kumimoji="0" lang="en-US" sz="12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76.6</a:t>
                      </a:r>
                      <a:endParaRPr kumimoji="0" lang="en-US" sz="12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.009</a:t>
                      </a:r>
                      <a:endParaRPr kumimoji="0" lang="en-US" sz="12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new lesions (n=16)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.257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.493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1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fr-FR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fr-FR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.014</a:t>
                      </a:r>
                      <a:endParaRPr kumimoji="0" lang="fr-FR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number of remaining 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M3 (n=20)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kumimoji="0" lang="fr-FR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kumimoji="0" lang="fr-FR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.717</a:t>
                      </a:r>
                      <a:endParaRPr kumimoji="0" lang="fr-FR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M6 (n=15)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0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M9 (n=16)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kumimoji="0" lang="en-US" sz="12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1200" b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Espace réservé du titre 1"/>
          <p:cNvSpPr txBox="1">
            <a:spLocks/>
          </p:cNvSpPr>
          <p:nvPr/>
        </p:nvSpPr>
        <p:spPr>
          <a:xfrm>
            <a:off x="484909" y="1102947"/>
            <a:ext cx="86590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PDT field treatment </a:t>
            </a:r>
            <a:r>
              <a:rPr lang="en-US" sz="3600" dirty="0" smtClean="0">
                <a:solidFill>
                  <a:srgbClr val="800000"/>
                </a:solidFill>
              </a:rPr>
              <a:t>vs </a:t>
            </a:r>
            <a:r>
              <a:rPr lang="en-US" sz="3600" dirty="0">
                <a:solidFill>
                  <a:srgbClr val="800000"/>
                </a:solidFill>
              </a:rPr>
              <a:t>lesion treatment in </a:t>
            </a:r>
            <a:r>
              <a:rPr lang="en-US" sz="3600" dirty="0" smtClean="0">
                <a:solidFill>
                  <a:srgbClr val="800000"/>
                </a:solidFill>
              </a:rPr>
              <a:t>AK 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333375" y="1907723"/>
            <a:ext cx="8696325" cy="1692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err="1">
                <a:solidFill>
                  <a:srgbClr val="0F719D"/>
                </a:solidFill>
              </a:rPr>
              <a:t>Rianne</a:t>
            </a:r>
            <a:r>
              <a:rPr lang="fr-FR" sz="1800" dirty="0">
                <a:solidFill>
                  <a:srgbClr val="0F719D"/>
                </a:solidFill>
              </a:rPr>
              <a:t> M.J.P. </a:t>
            </a:r>
            <a:r>
              <a:rPr lang="fr-FR" sz="1800" dirty="0" err="1">
                <a:solidFill>
                  <a:srgbClr val="0F719D"/>
                </a:solidFill>
              </a:rPr>
              <a:t>Gerritsen</a:t>
            </a:r>
            <a:r>
              <a:rPr lang="fr-FR" sz="1800" dirty="0">
                <a:solidFill>
                  <a:srgbClr val="0F719D"/>
                </a:solidFill>
              </a:rPr>
              <a:t>, </a:t>
            </a:r>
            <a:r>
              <a:rPr lang="fr-FR" sz="1800" dirty="0" err="1">
                <a:solidFill>
                  <a:srgbClr val="0F719D"/>
                </a:solidFill>
              </a:rPr>
              <a:t>Nijmegen</a:t>
            </a:r>
            <a:r>
              <a:rPr lang="fr-FR" sz="1800" dirty="0">
                <a:solidFill>
                  <a:srgbClr val="0F719D"/>
                </a:solidFill>
              </a:rPr>
              <a:t>, The </a:t>
            </a:r>
            <a:r>
              <a:rPr lang="fr-FR" sz="1800" dirty="0" err="1">
                <a:solidFill>
                  <a:srgbClr val="0F719D"/>
                </a:solidFill>
              </a:rPr>
              <a:t>Netherlands</a:t>
            </a:r>
            <a:endParaRPr lang="fr-FR" sz="1800" dirty="0">
              <a:solidFill>
                <a:srgbClr val="0F719D"/>
              </a:solidFill>
            </a:endParaRPr>
          </a:p>
          <a:p>
            <a:pPr algn="l"/>
            <a:endParaRPr lang="fr-FR" sz="6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1200" b="1" dirty="0" smtClean="0">
                <a:solidFill>
                  <a:schemeClr val="tx1"/>
                </a:solidFill>
              </a:rPr>
              <a:t>HYPOTHESIS: </a:t>
            </a:r>
          </a:p>
          <a:p>
            <a:pPr lvl="1" algn="l"/>
            <a:r>
              <a:rPr lang="en-US" sz="1200" dirty="0" smtClean="0">
                <a:solidFill>
                  <a:schemeClr val="tx1"/>
                </a:solidFill>
              </a:rPr>
              <a:t>If PDT treatment targets </a:t>
            </a:r>
            <a:r>
              <a:rPr lang="en-US" sz="1200" dirty="0">
                <a:solidFill>
                  <a:schemeClr val="tx1"/>
                </a:solidFill>
              </a:rPr>
              <a:t>an area of field </a:t>
            </a:r>
            <a:r>
              <a:rPr lang="en-US" sz="1200" dirty="0" smtClean="0">
                <a:solidFill>
                  <a:schemeClr val="tx1"/>
                </a:solidFill>
              </a:rPr>
              <a:t>change, it may </a:t>
            </a:r>
            <a:r>
              <a:rPr lang="en-US" sz="1200" dirty="0">
                <a:solidFill>
                  <a:schemeClr val="tx1"/>
                </a:solidFill>
              </a:rPr>
              <a:t>reduce the risk of </a:t>
            </a:r>
            <a:r>
              <a:rPr lang="en-US" sz="1200" dirty="0" smtClean="0">
                <a:solidFill>
                  <a:schemeClr val="tx1"/>
                </a:solidFill>
              </a:rPr>
              <a:t>development of further new tumors </a:t>
            </a:r>
            <a:r>
              <a:rPr lang="en-US" sz="1200" dirty="0">
                <a:solidFill>
                  <a:schemeClr val="tx1"/>
                </a:solidFill>
              </a:rPr>
              <a:t>and </a:t>
            </a:r>
            <a:r>
              <a:rPr lang="en-US" sz="1200" dirty="0" smtClean="0">
                <a:solidFill>
                  <a:schemeClr val="tx1"/>
                </a:solidFill>
              </a:rPr>
              <a:t>recurrence.</a:t>
            </a:r>
            <a:endParaRPr lang="en-US" sz="1200" b="1" dirty="0">
              <a:solidFill>
                <a:schemeClr val="tx1"/>
              </a:solidFill>
            </a:endParaRPr>
          </a:p>
          <a:p>
            <a:pPr lvl="1" algn="l"/>
            <a:endParaRPr lang="en-US" sz="12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200" b="1" dirty="0" smtClean="0">
                <a:solidFill>
                  <a:schemeClr val="tx1"/>
                </a:solidFill>
              </a:rPr>
              <a:t>STUDY </a:t>
            </a:r>
            <a:r>
              <a:rPr lang="en-US" sz="1200" b="1" dirty="0">
                <a:solidFill>
                  <a:schemeClr val="tx1"/>
                </a:solidFill>
              </a:rPr>
              <a:t>DESIGN: </a:t>
            </a:r>
          </a:p>
          <a:p>
            <a:pPr lvl="1" algn="l"/>
            <a:r>
              <a:rPr lang="en-US" sz="1200" dirty="0">
                <a:solidFill>
                  <a:schemeClr val="tx1"/>
                </a:solidFill>
              </a:rPr>
              <a:t>Single </a:t>
            </a:r>
            <a:r>
              <a:rPr lang="en-US" sz="1200" dirty="0" err="1">
                <a:solidFill>
                  <a:schemeClr val="tx1"/>
                </a:solidFill>
              </a:rPr>
              <a:t>centre</a:t>
            </a:r>
            <a:r>
              <a:rPr lang="en-US" sz="1200" dirty="0">
                <a:solidFill>
                  <a:schemeClr val="tx1"/>
                </a:solidFill>
              </a:rPr>
              <a:t>, prospective, randomized, split face, investigator blind study, in 20 patients with at least 5 up to 10, grade I or II, AK lesions, symmetrically distributed on two 50 cm² contra-lateral areas, on the face or scalp. One side was treated with ‘lesion to lesion’ MAL-PDT; the other with ‘field’ </a:t>
            </a:r>
            <a:r>
              <a:rPr lang="en-US" sz="1200" dirty="0" smtClean="0">
                <a:solidFill>
                  <a:schemeClr val="tx1"/>
                </a:solidFill>
              </a:rPr>
              <a:t>MAL-PDT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484909" y="1102947"/>
            <a:ext cx="86590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PDT field treatment </a:t>
            </a:r>
            <a:r>
              <a:rPr lang="en-US" sz="3600" dirty="0" smtClean="0">
                <a:solidFill>
                  <a:srgbClr val="800000"/>
                </a:solidFill>
              </a:rPr>
              <a:t>vs </a:t>
            </a:r>
            <a:r>
              <a:rPr lang="en-US" sz="3600" dirty="0">
                <a:solidFill>
                  <a:srgbClr val="800000"/>
                </a:solidFill>
              </a:rPr>
              <a:t>lesion treatment in </a:t>
            </a:r>
            <a:r>
              <a:rPr lang="en-US" sz="3600" dirty="0" smtClean="0">
                <a:solidFill>
                  <a:srgbClr val="800000"/>
                </a:solidFill>
              </a:rPr>
              <a:t>AK 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85750" y="1983922"/>
            <a:ext cx="8640536" cy="4674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err="1">
                <a:solidFill>
                  <a:srgbClr val="0F719D"/>
                </a:solidFill>
              </a:rPr>
              <a:t>Rianne</a:t>
            </a:r>
            <a:r>
              <a:rPr lang="fr-FR" sz="1800" dirty="0">
                <a:solidFill>
                  <a:srgbClr val="0F719D"/>
                </a:solidFill>
              </a:rPr>
              <a:t> M.J.P. </a:t>
            </a:r>
            <a:r>
              <a:rPr lang="fr-FR" sz="1800" dirty="0" err="1">
                <a:solidFill>
                  <a:srgbClr val="0F719D"/>
                </a:solidFill>
              </a:rPr>
              <a:t>Gerritsen</a:t>
            </a:r>
            <a:r>
              <a:rPr lang="fr-FR" sz="1800" dirty="0">
                <a:solidFill>
                  <a:srgbClr val="0F719D"/>
                </a:solidFill>
              </a:rPr>
              <a:t>, </a:t>
            </a:r>
            <a:r>
              <a:rPr lang="fr-FR" sz="1800" dirty="0" err="1">
                <a:solidFill>
                  <a:srgbClr val="0F719D"/>
                </a:solidFill>
              </a:rPr>
              <a:t>Nijmegen</a:t>
            </a:r>
            <a:r>
              <a:rPr lang="fr-FR" sz="1800" dirty="0">
                <a:solidFill>
                  <a:srgbClr val="0F719D"/>
                </a:solidFill>
              </a:rPr>
              <a:t>, The </a:t>
            </a:r>
            <a:r>
              <a:rPr lang="fr-FR" sz="1800" dirty="0" err="1">
                <a:solidFill>
                  <a:srgbClr val="0F719D"/>
                </a:solidFill>
              </a:rPr>
              <a:t>Netherlands</a:t>
            </a:r>
            <a:endParaRPr lang="fr-FR" sz="1800" dirty="0">
              <a:solidFill>
                <a:srgbClr val="0F719D"/>
              </a:solidFill>
            </a:endParaRPr>
          </a:p>
          <a:p>
            <a:pPr algn="l"/>
            <a:endParaRPr lang="fr-FR" sz="700" dirty="0" smtClean="0">
              <a:solidFill>
                <a:srgbClr val="0F719D"/>
              </a:solidFill>
            </a:endParaRPr>
          </a:p>
          <a:p>
            <a:pPr lvl="1" algn="l"/>
            <a:endParaRPr lang="en-US" sz="1400" b="1" dirty="0" smtClean="0">
              <a:solidFill>
                <a:schemeClr val="tx1"/>
              </a:solidFill>
            </a:endParaRPr>
          </a:p>
          <a:p>
            <a:pPr lvl="1" algn="l"/>
            <a:endParaRPr lang="en-US" sz="1400" b="1" dirty="0">
              <a:solidFill>
                <a:schemeClr val="tx1"/>
              </a:solidFill>
            </a:endParaRPr>
          </a:p>
          <a:p>
            <a:pPr lvl="1" algn="l"/>
            <a:r>
              <a:rPr lang="en-US" sz="1400" b="1" dirty="0" smtClean="0">
                <a:solidFill>
                  <a:schemeClr val="tx1"/>
                </a:solidFill>
              </a:rPr>
              <a:t>RESULTS: </a:t>
            </a:r>
          </a:p>
          <a:p>
            <a:pPr lvl="1" algn="l"/>
            <a:r>
              <a:rPr lang="en-US" sz="1400" dirty="0">
                <a:solidFill>
                  <a:schemeClr val="tx1"/>
                </a:solidFill>
              </a:rPr>
              <a:t>B</a:t>
            </a:r>
            <a:r>
              <a:rPr lang="en-US" sz="1400" dirty="0" smtClean="0">
                <a:solidFill>
                  <a:schemeClr val="tx1"/>
                </a:solidFill>
              </a:rPr>
              <a:t>aseline </a:t>
            </a:r>
            <a:r>
              <a:rPr lang="en-US" sz="1400" dirty="0">
                <a:solidFill>
                  <a:schemeClr val="tx1"/>
                </a:solidFill>
              </a:rPr>
              <a:t>characteristics </a:t>
            </a:r>
            <a:r>
              <a:rPr lang="en-US" sz="1400" dirty="0" smtClean="0">
                <a:solidFill>
                  <a:schemeClr val="tx1"/>
                </a:solidFill>
              </a:rPr>
              <a:t>comparable in </a:t>
            </a:r>
            <a:r>
              <a:rPr lang="en-US" sz="1400" dirty="0">
                <a:solidFill>
                  <a:schemeClr val="tx1"/>
                </a:solidFill>
              </a:rPr>
              <a:t>both treatment </a:t>
            </a:r>
            <a:r>
              <a:rPr lang="en-US" sz="1400" dirty="0" smtClean="0">
                <a:solidFill>
                  <a:schemeClr val="tx1"/>
                </a:solidFill>
              </a:rPr>
              <a:t>areas: mean </a:t>
            </a:r>
            <a:r>
              <a:rPr lang="en-US" sz="1400" dirty="0">
                <a:solidFill>
                  <a:schemeClr val="tx1"/>
                </a:solidFill>
              </a:rPr>
              <a:t>AK was </a:t>
            </a:r>
            <a:r>
              <a:rPr lang="en-US" sz="1400" dirty="0" smtClean="0">
                <a:solidFill>
                  <a:schemeClr val="tx1"/>
                </a:solidFill>
              </a:rPr>
              <a:t>8.6 (lesion) vs 8.95 (field), mostly grade I AK (89.5 vs 86.6%). </a:t>
            </a:r>
          </a:p>
          <a:p>
            <a:pPr lvl="1" algn="l"/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ignificant lesion reduction </a:t>
            </a:r>
            <a:r>
              <a:rPr lang="en-US" sz="1400" dirty="0">
                <a:solidFill>
                  <a:schemeClr val="tx1"/>
                </a:solidFill>
              </a:rPr>
              <a:t>(p=.000) </a:t>
            </a:r>
            <a:r>
              <a:rPr lang="en-US" sz="1400" dirty="0" smtClean="0">
                <a:solidFill>
                  <a:schemeClr val="tx1"/>
                </a:solidFill>
              </a:rPr>
              <a:t>in both lesion and field treatment areas at M3, M6 and M9 </a:t>
            </a:r>
          </a:p>
          <a:p>
            <a:pPr lvl="1" algn="l"/>
            <a:r>
              <a:rPr lang="en-US" sz="1400" dirty="0" smtClean="0">
                <a:solidFill>
                  <a:schemeClr val="tx1"/>
                </a:solidFill>
              </a:rPr>
              <a:t>At </a:t>
            </a:r>
            <a:r>
              <a:rPr lang="en-US" sz="1400" dirty="0">
                <a:solidFill>
                  <a:schemeClr val="tx1"/>
                </a:solidFill>
              </a:rPr>
              <a:t>M3 and M6, no </a:t>
            </a:r>
            <a:r>
              <a:rPr lang="en-US" sz="1400" dirty="0" smtClean="0">
                <a:solidFill>
                  <a:schemeClr val="tx1"/>
                </a:solidFill>
              </a:rPr>
              <a:t>significant differences </a:t>
            </a:r>
            <a:r>
              <a:rPr lang="en-US" sz="1400" dirty="0">
                <a:solidFill>
                  <a:schemeClr val="tx1"/>
                </a:solidFill>
              </a:rPr>
              <a:t>between both treatment protocols were found with respect to </a:t>
            </a:r>
            <a:r>
              <a:rPr lang="en-US" sz="1400" dirty="0" smtClean="0">
                <a:solidFill>
                  <a:schemeClr val="tx1"/>
                </a:solidFill>
              </a:rPr>
              <a:t>lesion reduction </a:t>
            </a:r>
            <a:r>
              <a:rPr lang="en-US" sz="1400" dirty="0">
                <a:solidFill>
                  <a:schemeClr val="tx1"/>
                </a:solidFill>
              </a:rPr>
              <a:t>or number of new lesions. 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400" dirty="0" smtClean="0">
                <a:solidFill>
                  <a:schemeClr val="tx1"/>
                </a:solidFill>
              </a:rPr>
              <a:t>At </a:t>
            </a:r>
            <a:r>
              <a:rPr lang="en-US" sz="1400" dirty="0">
                <a:solidFill>
                  <a:schemeClr val="tx1"/>
                </a:solidFill>
              </a:rPr>
              <a:t>M9, the number of remaining AK was </a:t>
            </a:r>
            <a:r>
              <a:rPr lang="en-US" sz="1400" dirty="0" smtClean="0">
                <a:solidFill>
                  <a:schemeClr val="tx1"/>
                </a:solidFill>
              </a:rPr>
              <a:t>significantly lower </a:t>
            </a:r>
            <a:r>
              <a:rPr lang="en-US" sz="1400" dirty="0">
                <a:solidFill>
                  <a:schemeClr val="tx1"/>
                </a:solidFill>
              </a:rPr>
              <a:t>in ‘the lesion to lesion’ treated area </a:t>
            </a:r>
            <a:r>
              <a:rPr lang="en-US" sz="1400" dirty="0" smtClean="0">
                <a:solidFill>
                  <a:schemeClr val="tx1"/>
                </a:solidFill>
              </a:rPr>
              <a:t>(1.4 vs 2.1, p </a:t>
            </a:r>
            <a:r>
              <a:rPr lang="en-US" sz="1400" dirty="0">
                <a:solidFill>
                  <a:schemeClr val="tx1"/>
                </a:solidFill>
              </a:rPr>
              <a:t>= .013), whereas the </a:t>
            </a:r>
            <a:r>
              <a:rPr lang="en-US" sz="1400" dirty="0" smtClean="0">
                <a:solidFill>
                  <a:schemeClr val="tx1"/>
                </a:solidFill>
              </a:rPr>
              <a:t>number of </a:t>
            </a:r>
            <a:r>
              <a:rPr lang="en-US" sz="1400" dirty="0">
                <a:solidFill>
                  <a:schemeClr val="tx1"/>
                </a:solidFill>
              </a:rPr>
              <a:t>new lesions was significantly lower in the ‘</a:t>
            </a:r>
            <a:r>
              <a:rPr lang="en-US" sz="1400" dirty="0" smtClean="0">
                <a:solidFill>
                  <a:schemeClr val="tx1"/>
                </a:solidFill>
              </a:rPr>
              <a:t>field’ </a:t>
            </a:r>
            <a:r>
              <a:rPr lang="en-US" sz="1400" dirty="0">
                <a:solidFill>
                  <a:schemeClr val="tx1"/>
                </a:solidFill>
              </a:rPr>
              <a:t>side </a:t>
            </a:r>
            <a:r>
              <a:rPr lang="en-US" sz="1400" dirty="0" smtClean="0">
                <a:solidFill>
                  <a:schemeClr val="tx1"/>
                </a:solidFill>
              </a:rPr>
              <a:t>(10 vs 20, p</a:t>
            </a:r>
            <a:r>
              <a:rPr lang="en-US" sz="1400" dirty="0">
                <a:solidFill>
                  <a:schemeClr val="tx1"/>
                </a:solidFill>
              </a:rPr>
              <a:t>=.014).</a:t>
            </a:r>
          </a:p>
          <a:p>
            <a:pPr lvl="1" algn="l"/>
            <a:endParaRPr lang="en-US" sz="1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400" b="1" dirty="0" smtClean="0">
                <a:solidFill>
                  <a:schemeClr val="tx1"/>
                </a:solidFill>
              </a:rPr>
              <a:t>DISCUSSION: </a:t>
            </a:r>
          </a:p>
          <a:p>
            <a:pPr lvl="1" algn="l"/>
            <a:r>
              <a:rPr lang="en-US" sz="1400" dirty="0" smtClean="0">
                <a:solidFill>
                  <a:schemeClr val="tx1"/>
                </a:solidFill>
              </a:rPr>
              <a:t>Treating </a:t>
            </a:r>
            <a:r>
              <a:rPr lang="en-US" sz="1400" dirty="0">
                <a:solidFill>
                  <a:schemeClr val="tx1"/>
                </a:solidFill>
              </a:rPr>
              <a:t>a mean of 8-9 </a:t>
            </a:r>
            <a:r>
              <a:rPr lang="en-US" sz="1400" dirty="0" smtClean="0">
                <a:solidFill>
                  <a:schemeClr val="tx1"/>
                </a:solidFill>
              </a:rPr>
              <a:t>AK in </a:t>
            </a:r>
            <a:r>
              <a:rPr lang="en-US" sz="1400" dirty="0">
                <a:solidFill>
                  <a:schemeClr val="tx1"/>
                </a:solidFill>
              </a:rPr>
              <a:t>a field of </a:t>
            </a:r>
            <a:r>
              <a:rPr lang="en-US" sz="1400" dirty="0" smtClean="0">
                <a:solidFill>
                  <a:schemeClr val="tx1"/>
                </a:solidFill>
              </a:rPr>
              <a:t>50 cm² approaches a </a:t>
            </a:r>
            <a:r>
              <a:rPr lang="en-US" sz="1400" dirty="0">
                <a:solidFill>
                  <a:schemeClr val="tx1"/>
                </a:solidFill>
              </a:rPr>
              <a:t>field treatment. 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400" dirty="0">
                <a:solidFill>
                  <a:schemeClr val="tx1"/>
                </a:solidFill>
              </a:rPr>
              <a:t>W</a:t>
            </a:r>
            <a:r>
              <a:rPr lang="en-US" sz="1400" dirty="0" smtClean="0">
                <a:solidFill>
                  <a:schemeClr val="tx1"/>
                </a:solidFill>
              </a:rPr>
              <a:t>hen </a:t>
            </a:r>
            <a:r>
              <a:rPr lang="en-US" sz="1400" dirty="0">
                <a:solidFill>
                  <a:schemeClr val="tx1"/>
                </a:solidFill>
              </a:rPr>
              <a:t>performing a field treatment, </a:t>
            </a:r>
            <a:r>
              <a:rPr lang="en-US" sz="1400" dirty="0" smtClean="0">
                <a:solidFill>
                  <a:schemeClr val="tx1"/>
                </a:solidFill>
              </a:rPr>
              <a:t>extra </a:t>
            </a:r>
            <a:r>
              <a:rPr lang="en-US" sz="1400" dirty="0">
                <a:solidFill>
                  <a:schemeClr val="tx1"/>
                </a:solidFill>
              </a:rPr>
              <a:t>attention </a:t>
            </a:r>
            <a:r>
              <a:rPr lang="en-US" sz="1400" dirty="0" smtClean="0">
                <a:solidFill>
                  <a:schemeClr val="tx1"/>
                </a:solidFill>
              </a:rPr>
              <a:t>should be paid to </a:t>
            </a:r>
            <a:r>
              <a:rPr lang="en-US" sz="1400" dirty="0">
                <a:solidFill>
                  <a:schemeClr val="tx1"/>
                </a:solidFill>
              </a:rPr>
              <a:t>the visible lesions.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9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 txBox="1">
            <a:spLocks/>
          </p:cNvSpPr>
          <p:nvPr/>
        </p:nvSpPr>
        <p:spPr>
          <a:xfrm>
            <a:off x="295275" y="2010699"/>
            <a:ext cx="8671171" cy="475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rgbClr val="0F719D"/>
                </a:solidFill>
              </a:rPr>
              <a:t>Pre-treatment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Influence </a:t>
            </a:r>
            <a:r>
              <a:rPr lang="en-US" sz="1200" dirty="0">
                <a:solidFill>
                  <a:srgbClr val="0F719D"/>
                </a:solidFill>
                <a:hlinkClick r:id="rId2" action="ppaction://hlinksldjump"/>
              </a:rPr>
              <a:t>of pre-treatment </a:t>
            </a: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on </a:t>
            </a:r>
            <a:r>
              <a:rPr lang="en-US" sz="1200" dirty="0">
                <a:solidFill>
                  <a:srgbClr val="0F719D"/>
                </a:solidFill>
                <a:hlinkClick r:id="rId2" action="ppaction://hlinksldjump"/>
              </a:rPr>
              <a:t>face and scalp AK on efficacy and </a:t>
            </a: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tolerability</a:t>
            </a:r>
            <a:r>
              <a:rPr lang="fr-FR" sz="1200" dirty="0" smtClean="0">
                <a:solidFill>
                  <a:srgbClr val="0F719D"/>
                </a:solidFill>
                <a:hlinkClick r:id="rId2" action="ppaction://hlinksldjump"/>
              </a:rPr>
              <a:t>.</a:t>
            </a:r>
            <a:r>
              <a:rPr lang="fr-FR" sz="1200" dirty="0" smtClean="0">
                <a:solidFill>
                  <a:srgbClr val="0F719D"/>
                </a:solidFill>
              </a:rPr>
              <a:t> </a:t>
            </a:r>
            <a:r>
              <a:rPr lang="en-US" sz="1200" dirty="0" smtClean="0">
                <a:solidFill>
                  <a:srgbClr val="0F719D"/>
                </a:solidFill>
              </a:rPr>
              <a:t>Patrick </a:t>
            </a:r>
            <a:r>
              <a:rPr lang="en-US" sz="1200" dirty="0" err="1" smtClean="0">
                <a:solidFill>
                  <a:srgbClr val="0F719D"/>
                </a:solidFill>
              </a:rPr>
              <a:t>Gholam</a:t>
            </a:r>
            <a:r>
              <a:rPr lang="en-US" sz="1200" dirty="0">
                <a:solidFill>
                  <a:srgbClr val="0F719D"/>
                </a:solidFill>
              </a:rPr>
              <a:t>, Heidelberg, </a:t>
            </a:r>
            <a:r>
              <a:rPr lang="en-US" sz="1200" dirty="0" smtClean="0">
                <a:solidFill>
                  <a:srgbClr val="0F719D"/>
                </a:solidFill>
              </a:rPr>
              <a:t>Germany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3" action="ppaction://hlinksldjump"/>
              </a:rPr>
              <a:t>Pretreatment 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with </a:t>
            </a:r>
            <a:r>
              <a:rPr lang="en-US" sz="1200" dirty="0" err="1">
                <a:solidFill>
                  <a:srgbClr val="0F719D"/>
                </a:solidFill>
                <a:hlinkClick r:id="rId3" action="ppaction://hlinksldjump"/>
              </a:rPr>
              <a:t>calcipotriol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 enhances MAL-induced </a:t>
            </a:r>
            <a:r>
              <a:rPr lang="en-US" sz="1200" dirty="0" err="1">
                <a:solidFill>
                  <a:srgbClr val="0F719D"/>
                </a:solidFill>
                <a:hlinkClick r:id="rId3" action="ppaction://hlinksldjump"/>
              </a:rPr>
              <a:t>PpIX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 formation. A murine </a:t>
            </a:r>
            <a:r>
              <a:rPr lang="en-US" sz="1200" dirty="0" smtClean="0">
                <a:solidFill>
                  <a:srgbClr val="0F719D"/>
                </a:solidFill>
                <a:hlinkClick r:id="rId3" action="ppaction://hlinksldjump"/>
              </a:rPr>
              <a:t>study</a:t>
            </a:r>
            <a:r>
              <a:rPr lang="fr-FR" sz="1200" dirty="0" smtClean="0">
                <a:solidFill>
                  <a:srgbClr val="0F719D"/>
                </a:solidFill>
                <a:hlinkClick r:id="rId3" action="ppaction://hlinksldjump"/>
              </a:rPr>
              <a:t>.</a:t>
            </a:r>
            <a:r>
              <a:rPr lang="fr-FR" sz="1200" dirty="0" smtClean="0">
                <a:solidFill>
                  <a:srgbClr val="0F719D"/>
                </a:solidFill>
              </a:rPr>
              <a:t> </a:t>
            </a:r>
            <a:r>
              <a:rPr lang="en-US" sz="1200" dirty="0" smtClean="0">
                <a:solidFill>
                  <a:srgbClr val="0F719D"/>
                </a:solidFill>
              </a:rPr>
              <a:t>Christiane </a:t>
            </a:r>
            <a:r>
              <a:rPr lang="en-US" sz="1200" dirty="0">
                <a:solidFill>
                  <a:srgbClr val="0F719D"/>
                </a:solidFill>
              </a:rPr>
              <a:t>Bay,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F719D"/>
                </a:solidFill>
                <a:hlinkClick r:id="rId4" action="ppaction://hlinksldjump"/>
              </a:rPr>
              <a:t>Fx</a:t>
            </a:r>
            <a:r>
              <a:rPr lang="en-US" sz="1200" dirty="0" smtClean="0">
                <a:solidFill>
                  <a:srgbClr val="0F719D"/>
                </a:solidFill>
                <a:hlinkClick r:id="rId4" action="ppaction://hlinksldjump"/>
              </a:rPr>
              <a:t> </a:t>
            </a:r>
            <a:r>
              <a:rPr lang="en-US" sz="1200" dirty="0">
                <a:solidFill>
                  <a:srgbClr val="0F719D"/>
                </a:solidFill>
                <a:hlinkClick r:id="rId4" action="ppaction://hlinksldjump"/>
              </a:rPr>
              <a:t>Laser + Daylight-PDT vs Daylight-PDT vs c-PDT vs laser alone in OTR.</a:t>
            </a:r>
            <a:r>
              <a:rPr lang="fr-FR" sz="1200" dirty="0">
                <a:solidFill>
                  <a:srgbClr val="0F719D"/>
                </a:solidFill>
                <a:hlinkClick r:id="rId4" action="ppaction://hlinksldjump"/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Katrine</a:t>
            </a:r>
            <a:r>
              <a:rPr lang="en-US" sz="1200" dirty="0">
                <a:solidFill>
                  <a:srgbClr val="0F719D"/>
                </a:solidFill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Togsverd</a:t>
            </a:r>
            <a:r>
              <a:rPr lang="en-US" sz="1200" dirty="0">
                <a:solidFill>
                  <a:srgbClr val="0F719D"/>
                </a:solidFill>
              </a:rPr>
              <a:t>-Bo,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5" action="ppaction://hlinksldjump"/>
              </a:rPr>
              <a:t>Conventional </a:t>
            </a:r>
            <a:r>
              <a:rPr lang="en-US" sz="1200" dirty="0">
                <a:solidFill>
                  <a:srgbClr val="0F719D"/>
                </a:solidFill>
                <a:hlinkClick r:id="rId5" action="ppaction://hlinksldjump"/>
              </a:rPr>
              <a:t>MAL-PDT with </a:t>
            </a:r>
            <a:r>
              <a:rPr lang="en-US" sz="1200" dirty="0" err="1">
                <a:solidFill>
                  <a:srgbClr val="0F719D"/>
                </a:solidFill>
                <a:hlinkClick r:id="rId5" action="ppaction://hlinksldjump"/>
              </a:rPr>
              <a:t>microneedling</a:t>
            </a:r>
            <a:r>
              <a:rPr lang="en-US" sz="1200" dirty="0">
                <a:solidFill>
                  <a:srgbClr val="0F719D"/>
                </a:solidFill>
                <a:hlinkClick r:id="rId5" action="ppaction://hlinksldjump"/>
              </a:rPr>
              <a:t> on actinically damaged </a:t>
            </a:r>
            <a:r>
              <a:rPr lang="en-US" sz="1200" dirty="0" smtClean="0">
                <a:solidFill>
                  <a:srgbClr val="0F719D"/>
                </a:solidFill>
                <a:hlinkClick r:id="rId5" action="ppaction://hlinksldjump"/>
              </a:rPr>
              <a:t>skin</a:t>
            </a:r>
            <a:r>
              <a:rPr lang="fr-FR" sz="1200" dirty="0" smtClean="0">
                <a:solidFill>
                  <a:srgbClr val="0F719D"/>
                </a:solidFill>
              </a:rPr>
              <a:t>. </a:t>
            </a:r>
            <a:r>
              <a:rPr lang="en-US" sz="1200" dirty="0">
                <a:solidFill>
                  <a:srgbClr val="0F719D"/>
                </a:solidFill>
              </a:rPr>
              <a:t>Luis </a:t>
            </a:r>
            <a:r>
              <a:rPr lang="en-US" sz="1200" dirty="0" err="1">
                <a:solidFill>
                  <a:srgbClr val="0F719D"/>
                </a:solidFill>
              </a:rPr>
              <a:t>Torezan</a:t>
            </a:r>
            <a:r>
              <a:rPr lang="en-US" sz="1200" dirty="0">
                <a:solidFill>
                  <a:srgbClr val="0F719D"/>
                </a:solidFill>
              </a:rPr>
              <a:t>, Sao Paulo, </a:t>
            </a:r>
            <a:r>
              <a:rPr lang="en-US" sz="1200" dirty="0" smtClean="0">
                <a:solidFill>
                  <a:srgbClr val="0F719D"/>
                </a:solidFill>
              </a:rPr>
              <a:t>Brazil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F719D"/>
              </a:solidFill>
            </a:endParaRPr>
          </a:p>
          <a:p>
            <a:pPr algn="l"/>
            <a:r>
              <a:rPr lang="en-US" sz="1400" b="1" dirty="0" smtClean="0">
                <a:solidFill>
                  <a:srgbClr val="0F719D"/>
                </a:solidFill>
              </a:rPr>
              <a:t>New approaches for PDT</a:t>
            </a:r>
            <a:endParaRPr lang="en-US" sz="1400" b="1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719D"/>
                </a:solidFill>
                <a:hlinkClick r:id="rId6" action="ppaction://hlinksldjump"/>
              </a:rPr>
              <a:t>Results of 2 </a:t>
            </a:r>
            <a:r>
              <a:rPr lang="en-US" sz="1200" dirty="0" err="1">
                <a:solidFill>
                  <a:srgbClr val="0F719D"/>
                </a:solidFill>
                <a:hlinkClick r:id="rId6" action="ppaction://hlinksldjump"/>
              </a:rPr>
              <a:t>randomised</a:t>
            </a:r>
            <a:r>
              <a:rPr lang="en-US" sz="1200" dirty="0">
                <a:solidFill>
                  <a:srgbClr val="0F719D"/>
                </a:solidFill>
                <a:hlinkClick r:id="rId6" action="ppaction://hlinksldjump"/>
              </a:rPr>
              <a:t>, controlled, phase III studies with Daylight-PDT in Australia and Europe</a:t>
            </a:r>
            <a:r>
              <a:rPr lang="fr-FR" sz="1200" dirty="0">
                <a:solidFill>
                  <a:srgbClr val="0F719D"/>
                </a:solidFill>
              </a:rPr>
              <a:t>. </a:t>
            </a:r>
            <a:r>
              <a:rPr lang="en-US" sz="1200" dirty="0">
                <a:solidFill>
                  <a:srgbClr val="0F719D"/>
                </a:solidFill>
              </a:rPr>
              <a:t>Jean-Philippe </a:t>
            </a:r>
            <a:r>
              <a:rPr lang="en-US" sz="1200" dirty="0" err="1">
                <a:solidFill>
                  <a:srgbClr val="0F719D"/>
                </a:solidFill>
              </a:rPr>
              <a:t>Lacour</a:t>
            </a:r>
            <a:r>
              <a:rPr lang="en-US" sz="1200" dirty="0">
                <a:solidFill>
                  <a:srgbClr val="0F719D"/>
                </a:solidFill>
              </a:rPr>
              <a:t>, Nice, France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7" action="ppaction://hlinksldjump"/>
              </a:rPr>
              <a:t>A </a:t>
            </a:r>
            <a:r>
              <a:rPr lang="en-US" sz="1200" dirty="0">
                <a:solidFill>
                  <a:srgbClr val="0F719D"/>
                </a:solidFill>
                <a:hlinkClick r:id="rId7" action="ppaction://hlinksldjump"/>
              </a:rPr>
              <a:t>new approach to a gentle PDT treatment.</a:t>
            </a:r>
            <a:r>
              <a:rPr lang="en-US" sz="1200" dirty="0">
                <a:solidFill>
                  <a:srgbClr val="0F719D"/>
                </a:solidFill>
              </a:rPr>
              <a:t> Stine </a:t>
            </a:r>
            <a:r>
              <a:rPr lang="en-US" sz="1200" dirty="0" err="1">
                <a:solidFill>
                  <a:srgbClr val="0F719D"/>
                </a:solidFill>
              </a:rPr>
              <a:t>Regin</a:t>
            </a:r>
            <a:r>
              <a:rPr lang="en-US" sz="1200" dirty="0">
                <a:solidFill>
                  <a:srgbClr val="0F719D"/>
                </a:solidFill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Wiegell</a:t>
            </a:r>
            <a:r>
              <a:rPr lang="en-US" sz="1200" dirty="0">
                <a:solidFill>
                  <a:srgbClr val="0F719D"/>
                </a:solidFill>
              </a:rPr>
              <a:t>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8" action="ppaction://hlinksldjump"/>
              </a:rPr>
              <a:t>Pulse PDT: A </a:t>
            </a:r>
            <a:r>
              <a:rPr lang="en-US" sz="1200" dirty="0">
                <a:solidFill>
                  <a:srgbClr val="0F719D"/>
                </a:solidFill>
                <a:hlinkClick r:id="rId8" action="ppaction://hlinksldjump"/>
              </a:rPr>
              <a:t>promising new way to reduce inflammation in PDT without reducing </a:t>
            </a:r>
            <a:r>
              <a:rPr lang="en-US" sz="1200" dirty="0" smtClean="0">
                <a:solidFill>
                  <a:srgbClr val="0F719D"/>
                </a:solidFill>
                <a:hlinkClick r:id="rId8" action="ppaction://hlinksldjump"/>
              </a:rPr>
              <a:t>efficacy</a:t>
            </a:r>
            <a:r>
              <a:rPr lang="fr-FR" sz="1200" dirty="0" smtClean="0">
                <a:solidFill>
                  <a:srgbClr val="0F719D"/>
                </a:solidFill>
              </a:rPr>
              <a:t>. </a:t>
            </a:r>
            <a:r>
              <a:rPr lang="en-US" sz="1200" dirty="0" smtClean="0">
                <a:solidFill>
                  <a:srgbClr val="0F719D"/>
                </a:solidFill>
              </a:rPr>
              <a:t>Hans </a:t>
            </a:r>
            <a:r>
              <a:rPr lang="en-US" sz="1200" dirty="0">
                <a:solidFill>
                  <a:srgbClr val="0F719D"/>
                </a:solidFill>
              </a:rPr>
              <a:t>Christian </a:t>
            </a:r>
            <a:r>
              <a:rPr lang="en-US" sz="1200" dirty="0" err="1">
                <a:solidFill>
                  <a:srgbClr val="0F719D"/>
                </a:solidFill>
              </a:rPr>
              <a:t>Wulf</a:t>
            </a:r>
            <a:r>
              <a:rPr lang="en-US" sz="1200" dirty="0">
                <a:solidFill>
                  <a:srgbClr val="0F719D"/>
                </a:solidFill>
              </a:rPr>
              <a:t>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F719D"/>
              </a:solidFill>
            </a:endParaRPr>
          </a:p>
          <a:p>
            <a:pPr algn="l"/>
            <a:r>
              <a:rPr lang="en-US" sz="1400" b="1" dirty="0">
                <a:solidFill>
                  <a:srgbClr val="0F719D"/>
                </a:solidFill>
              </a:rPr>
              <a:t>From </a:t>
            </a:r>
            <a:r>
              <a:rPr lang="en-US" sz="1400" b="1" dirty="0" smtClean="0">
                <a:solidFill>
                  <a:srgbClr val="0F719D"/>
                </a:solidFill>
              </a:rPr>
              <a:t>oncology </a:t>
            </a:r>
            <a:r>
              <a:rPr lang="en-US" sz="1400" b="1" dirty="0">
                <a:solidFill>
                  <a:srgbClr val="0F719D"/>
                </a:solidFill>
              </a:rPr>
              <a:t>to antimicrobial PDT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F719D"/>
                </a:solidFill>
                <a:hlinkClick r:id="rId9" action="ppaction://hlinksldjump"/>
              </a:rPr>
              <a:t>DEBATE: PDT in </a:t>
            </a:r>
            <a:r>
              <a:rPr lang="en-US" sz="1100" dirty="0" err="1">
                <a:solidFill>
                  <a:srgbClr val="0F719D"/>
                </a:solidFill>
                <a:hlinkClick r:id="rId9" action="ppaction://hlinksldjump"/>
              </a:rPr>
              <a:t>sBCC</a:t>
            </a:r>
            <a:r>
              <a:rPr lang="en-US" sz="1100" dirty="0">
                <a:solidFill>
                  <a:srgbClr val="0F719D"/>
                </a:solidFill>
                <a:hlinkClick r:id="rId9" action="ppaction://hlinksldjump"/>
              </a:rPr>
              <a:t> Studies results =&gt; when choosing PDT for </a:t>
            </a:r>
            <a:r>
              <a:rPr lang="en-US" sz="1100" dirty="0" err="1" smtClean="0">
                <a:solidFill>
                  <a:srgbClr val="0F719D"/>
                </a:solidFill>
                <a:hlinkClick r:id="rId9" action="ppaction://hlinksldjump"/>
              </a:rPr>
              <a:t>sBCC</a:t>
            </a:r>
            <a:r>
              <a:rPr lang="en-US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err="1" smtClean="0">
                <a:solidFill>
                  <a:srgbClr val="0F719D"/>
                </a:solidFill>
              </a:rPr>
              <a:t>Rianne</a:t>
            </a:r>
            <a:r>
              <a:rPr lang="en-US" sz="1100" dirty="0" smtClean="0">
                <a:solidFill>
                  <a:srgbClr val="0F719D"/>
                </a:solidFill>
              </a:rPr>
              <a:t> </a:t>
            </a:r>
            <a:r>
              <a:rPr lang="en-US" sz="1100" dirty="0">
                <a:solidFill>
                  <a:srgbClr val="0F719D"/>
                </a:solidFill>
              </a:rPr>
              <a:t>M.J.P. </a:t>
            </a:r>
            <a:r>
              <a:rPr lang="en-US" sz="1100" dirty="0" err="1">
                <a:solidFill>
                  <a:srgbClr val="0F719D"/>
                </a:solidFill>
              </a:rPr>
              <a:t>Gerritsen</a:t>
            </a:r>
            <a:r>
              <a:rPr lang="en-US" sz="1100" dirty="0">
                <a:solidFill>
                  <a:srgbClr val="0F719D"/>
                </a:solidFill>
              </a:rPr>
              <a:t>, </a:t>
            </a:r>
            <a:r>
              <a:rPr lang="en-US" sz="1100" dirty="0" err="1">
                <a:solidFill>
                  <a:srgbClr val="0F719D"/>
                </a:solidFill>
              </a:rPr>
              <a:t>Njimegen</a:t>
            </a:r>
            <a:r>
              <a:rPr lang="en-US" sz="1100" dirty="0">
                <a:solidFill>
                  <a:srgbClr val="0F719D"/>
                </a:solidFill>
              </a:rPr>
              <a:t>, The </a:t>
            </a:r>
            <a:r>
              <a:rPr lang="en-US" sz="1100" dirty="0" smtClean="0">
                <a:solidFill>
                  <a:srgbClr val="0F719D"/>
                </a:solidFill>
              </a:rPr>
              <a:t>Netherlands &amp; Nicole </a:t>
            </a:r>
            <a:r>
              <a:rPr lang="en-US" sz="1100" dirty="0" err="1">
                <a:solidFill>
                  <a:srgbClr val="0F719D"/>
                </a:solidFill>
              </a:rPr>
              <a:t>Kelleners-Smeets</a:t>
            </a:r>
            <a:r>
              <a:rPr lang="en-US" sz="1100" dirty="0">
                <a:solidFill>
                  <a:srgbClr val="0F719D"/>
                </a:solidFill>
              </a:rPr>
              <a:t>, Maastricht, The </a:t>
            </a:r>
            <a:r>
              <a:rPr lang="en-US" sz="1100" dirty="0" smtClean="0">
                <a:solidFill>
                  <a:srgbClr val="0F719D"/>
                </a:solidFill>
              </a:rPr>
              <a:t>Netherlands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0" action="ppaction://hlinksldjump"/>
              </a:rPr>
              <a:t>Patch-PDT: convenient and effective for actinic </a:t>
            </a:r>
            <a:r>
              <a:rPr lang="en-US" sz="1100" dirty="0" err="1" smtClean="0">
                <a:solidFill>
                  <a:srgbClr val="0F719D"/>
                </a:solidFill>
                <a:hlinkClick r:id="rId10" action="ppaction://hlinksldjump"/>
              </a:rPr>
              <a:t>cheilitis</a:t>
            </a:r>
            <a:r>
              <a:rPr lang="en-US" sz="1100" dirty="0" smtClean="0">
                <a:solidFill>
                  <a:srgbClr val="0F719D"/>
                </a:solidFill>
                <a:hlinkClick r:id="rId10" action="ppaction://hlinksldjump"/>
              </a:rPr>
              <a:t>?</a:t>
            </a:r>
            <a:r>
              <a:rPr lang="fr-FR" sz="1100" dirty="0" smtClean="0">
                <a:solidFill>
                  <a:srgbClr val="0F719D"/>
                </a:solidFill>
                <a:hlinkClick r:id="rId10" action="ppaction://hlinksldjump"/>
              </a:rPr>
              <a:t> </a:t>
            </a:r>
            <a:r>
              <a:rPr lang="fr-FR" sz="1100" dirty="0" smtClean="0">
                <a:solidFill>
                  <a:srgbClr val="0F719D"/>
                </a:solidFill>
              </a:rPr>
              <a:t>Sonja </a:t>
            </a:r>
            <a:r>
              <a:rPr lang="fr-FR" sz="1100" dirty="0" err="1" smtClean="0">
                <a:solidFill>
                  <a:srgbClr val="0F719D"/>
                </a:solidFill>
              </a:rPr>
              <a:t>Radakovic</a:t>
            </a:r>
            <a:r>
              <a:rPr lang="fr-FR" sz="1100" dirty="0" smtClean="0">
                <a:solidFill>
                  <a:srgbClr val="0F719D"/>
                </a:solidFill>
              </a:rPr>
              <a:t>, Vienna, </a:t>
            </a:r>
            <a:r>
              <a:rPr lang="fr-FR" sz="1100" dirty="0" err="1" smtClean="0">
                <a:solidFill>
                  <a:srgbClr val="0F719D"/>
                </a:solidFill>
              </a:rPr>
              <a:t>Austria</a:t>
            </a:r>
            <a:endParaRPr lang="fr-FR" sz="11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1" action="ppaction://hlinksldjump"/>
              </a:rPr>
              <a:t>PDT </a:t>
            </a:r>
            <a:r>
              <a:rPr lang="en-US" sz="1100" dirty="0">
                <a:solidFill>
                  <a:srgbClr val="0F719D"/>
                </a:solidFill>
                <a:hlinkClick r:id="rId11" action="ppaction://hlinksldjump"/>
              </a:rPr>
              <a:t>field treatment vs. lesion treatment in </a:t>
            </a:r>
            <a:r>
              <a:rPr lang="en-US" sz="1100" dirty="0" smtClean="0">
                <a:solidFill>
                  <a:srgbClr val="0F719D"/>
                </a:solidFill>
                <a:hlinkClick r:id="rId11" action="ppaction://hlinksldjump"/>
              </a:rPr>
              <a:t>AK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err="1" smtClean="0">
                <a:solidFill>
                  <a:srgbClr val="0F719D"/>
                </a:solidFill>
              </a:rPr>
              <a:t>Rianne</a:t>
            </a:r>
            <a:r>
              <a:rPr lang="en-US" sz="1100" dirty="0" smtClean="0">
                <a:solidFill>
                  <a:srgbClr val="0F719D"/>
                </a:solidFill>
              </a:rPr>
              <a:t> </a:t>
            </a:r>
            <a:r>
              <a:rPr lang="en-US" sz="1100" dirty="0">
                <a:solidFill>
                  <a:srgbClr val="0F719D"/>
                </a:solidFill>
              </a:rPr>
              <a:t>M.J.P. </a:t>
            </a:r>
            <a:r>
              <a:rPr lang="en-US" sz="1100" dirty="0" err="1">
                <a:solidFill>
                  <a:srgbClr val="0F719D"/>
                </a:solidFill>
              </a:rPr>
              <a:t>Gerritsen</a:t>
            </a:r>
            <a:r>
              <a:rPr lang="en-US" sz="1100" dirty="0">
                <a:solidFill>
                  <a:srgbClr val="0F719D"/>
                </a:solidFill>
              </a:rPr>
              <a:t>, Nijmegen, The </a:t>
            </a:r>
            <a:r>
              <a:rPr lang="en-US" sz="1100" dirty="0" smtClean="0">
                <a:solidFill>
                  <a:srgbClr val="0F719D"/>
                </a:solidFill>
              </a:rPr>
              <a:t>Netherlands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2" action="ppaction://hlinksldjump"/>
              </a:rPr>
              <a:t>MAL-PDT </a:t>
            </a:r>
            <a:r>
              <a:rPr lang="en-US" sz="1100" dirty="0">
                <a:solidFill>
                  <a:srgbClr val="0F719D"/>
                </a:solidFill>
                <a:hlinkClick r:id="rId12" action="ppaction://hlinksldjump"/>
              </a:rPr>
              <a:t>vs </a:t>
            </a:r>
            <a:r>
              <a:rPr lang="en-US" sz="1100" dirty="0" err="1">
                <a:solidFill>
                  <a:srgbClr val="0F719D"/>
                </a:solidFill>
                <a:hlinkClick r:id="rId12" action="ppaction://hlinksldjump"/>
              </a:rPr>
              <a:t>Imiquimod</a:t>
            </a:r>
            <a:r>
              <a:rPr lang="en-US" sz="1100" dirty="0">
                <a:solidFill>
                  <a:srgbClr val="0F719D"/>
                </a:solidFill>
                <a:hlinkClick r:id="rId12" action="ppaction://hlinksldjump"/>
              </a:rPr>
              <a:t> 5% cream for skin cancer </a:t>
            </a:r>
            <a:r>
              <a:rPr lang="en-US" sz="1100" dirty="0" smtClean="0">
                <a:solidFill>
                  <a:srgbClr val="0F719D"/>
                </a:solidFill>
                <a:hlinkClick r:id="rId12" action="ppaction://hlinksldjump"/>
              </a:rPr>
              <a:t>prevention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Elena </a:t>
            </a:r>
            <a:r>
              <a:rPr lang="en-US" sz="1100" dirty="0" err="1">
                <a:solidFill>
                  <a:srgbClr val="0F719D"/>
                </a:solidFill>
              </a:rPr>
              <a:t>Sotirou</a:t>
            </a:r>
            <a:r>
              <a:rPr lang="en-US" sz="1100" dirty="0">
                <a:solidFill>
                  <a:srgbClr val="0F719D"/>
                </a:solidFill>
              </a:rPr>
              <a:t>, Thessaloniki, </a:t>
            </a:r>
            <a:r>
              <a:rPr lang="en-US" sz="1100" dirty="0" smtClean="0">
                <a:solidFill>
                  <a:srgbClr val="0F719D"/>
                </a:solidFill>
              </a:rPr>
              <a:t>Greece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3" action="ppaction://hlinksldjump"/>
              </a:rPr>
              <a:t>MAL-PDT </a:t>
            </a:r>
            <a:r>
              <a:rPr lang="en-US" sz="1100" dirty="0">
                <a:solidFill>
                  <a:srgbClr val="0F719D"/>
                </a:solidFill>
                <a:hlinkClick r:id="rId13" action="ppaction://hlinksldjump"/>
              </a:rPr>
              <a:t>for mycosis </a:t>
            </a:r>
            <a:r>
              <a:rPr lang="en-US" sz="1100" dirty="0" err="1">
                <a:solidFill>
                  <a:srgbClr val="0F719D"/>
                </a:solidFill>
                <a:hlinkClick r:id="rId13" action="ppaction://hlinksldjump"/>
              </a:rPr>
              <a:t>fungoides</a:t>
            </a:r>
            <a:r>
              <a:rPr lang="en-US" sz="1100" dirty="0">
                <a:solidFill>
                  <a:srgbClr val="0F719D"/>
                </a:solidFill>
                <a:hlinkClick r:id="rId13" action="ppaction://hlinksldjump"/>
              </a:rPr>
              <a:t>: a prospective open study and review of literature </a:t>
            </a:r>
            <a:r>
              <a:rPr lang="fr-FR" sz="1100" dirty="0">
                <a:solidFill>
                  <a:srgbClr val="0F719D"/>
                </a:solidFill>
              </a:rPr>
              <a:t>. </a:t>
            </a:r>
            <a:r>
              <a:rPr lang="en-US" sz="1100" dirty="0" err="1">
                <a:solidFill>
                  <a:srgbClr val="0F719D"/>
                </a:solidFill>
              </a:rPr>
              <a:t>Gaelle</a:t>
            </a:r>
            <a:r>
              <a:rPr lang="en-US" sz="1100" dirty="0">
                <a:solidFill>
                  <a:srgbClr val="0F719D"/>
                </a:solidFill>
              </a:rPr>
              <a:t> </a:t>
            </a:r>
            <a:r>
              <a:rPr lang="en-US" sz="1100" dirty="0" err="1">
                <a:solidFill>
                  <a:srgbClr val="0F719D"/>
                </a:solidFill>
              </a:rPr>
              <a:t>Quéreux</a:t>
            </a:r>
            <a:r>
              <a:rPr lang="en-US" sz="1100" dirty="0">
                <a:solidFill>
                  <a:srgbClr val="0F719D"/>
                </a:solidFill>
              </a:rPr>
              <a:t>, Nantes, </a:t>
            </a:r>
            <a:r>
              <a:rPr lang="en-US" sz="1100" dirty="0" smtClean="0">
                <a:solidFill>
                  <a:srgbClr val="0F719D"/>
                </a:solidFill>
              </a:rPr>
              <a:t>France</a:t>
            </a:r>
            <a:endParaRPr lang="fr-FR" sz="11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4" action="ppaction://hlinksldjump"/>
              </a:rPr>
              <a:t>Antimicrobial </a:t>
            </a:r>
            <a:r>
              <a:rPr lang="en-US" sz="1100" dirty="0">
                <a:solidFill>
                  <a:srgbClr val="0F719D"/>
                </a:solidFill>
                <a:hlinkClick r:id="rId14" action="ppaction://hlinksldjump"/>
              </a:rPr>
              <a:t>PDT in chronic leg and foot </a:t>
            </a:r>
            <a:r>
              <a:rPr lang="en-US" sz="1100" dirty="0" smtClean="0">
                <a:solidFill>
                  <a:srgbClr val="0F719D"/>
                </a:solidFill>
                <a:hlinkClick r:id="rId14" action="ppaction://hlinksldjump"/>
              </a:rPr>
              <a:t>ulcers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Stan </a:t>
            </a:r>
            <a:r>
              <a:rPr lang="en-US" sz="1100" dirty="0">
                <a:solidFill>
                  <a:srgbClr val="0F719D"/>
                </a:solidFill>
              </a:rPr>
              <a:t>Brown, Leeds, </a:t>
            </a:r>
            <a:r>
              <a:rPr lang="en-US" sz="1100" dirty="0" smtClean="0">
                <a:solidFill>
                  <a:srgbClr val="0F719D"/>
                </a:solidFill>
              </a:rPr>
              <a:t>UK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5" action="ppaction://hlinksldjump"/>
              </a:rPr>
              <a:t>Clinical </a:t>
            </a:r>
            <a:r>
              <a:rPr lang="en-US" sz="1100" dirty="0">
                <a:solidFill>
                  <a:srgbClr val="0F719D"/>
                </a:solidFill>
                <a:hlinkClick r:id="rId15" action="ppaction://hlinksldjump"/>
              </a:rPr>
              <a:t>and microbiological healing of </a:t>
            </a:r>
            <a:r>
              <a:rPr lang="en-US" sz="1100" dirty="0" err="1">
                <a:solidFill>
                  <a:srgbClr val="0F719D"/>
                </a:solidFill>
                <a:hlinkClick r:id="rId15" action="ppaction://hlinksldjump"/>
              </a:rPr>
              <a:t>onychomycosis</a:t>
            </a:r>
            <a:r>
              <a:rPr lang="en-US" sz="1100" dirty="0">
                <a:solidFill>
                  <a:srgbClr val="0F719D"/>
                </a:solidFill>
                <a:hlinkClick r:id="rId15" action="ppaction://hlinksldjump"/>
              </a:rPr>
              <a:t> after 3 sessions of conventional MAL-PDT vs </a:t>
            </a:r>
            <a:r>
              <a:rPr lang="en-US" sz="1100" dirty="0" smtClean="0">
                <a:solidFill>
                  <a:srgbClr val="0F719D"/>
                </a:solidFill>
                <a:hlinkClick r:id="rId15" action="ppaction://hlinksldjump"/>
              </a:rPr>
              <a:t>placebo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Yolanda </a:t>
            </a:r>
            <a:r>
              <a:rPr lang="en-US" sz="1100" dirty="0">
                <a:solidFill>
                  <a:srgbClr val="0F719D"/>
                </a:solidFill>
              </a:rPr>
              <a:t>Gilaberte, </a:t>
            </a:r>
            <a:r>
              <a:rPr lang="en-US" sz="1100" dirty="0" err="1">
                <a:solidFill>
                  <a:srgbClr val="0F719D"/>
                </a:solidFill>
              </a:rPr>
              <a:t>Huesca</a:t>
            </a:r>
            <a:r>
              <a:rPr lang="en-US" sz="1100" dirty="0">
                <a:solidFill>
                  <a:srgbClr val="0F719D"/>
                </a:solidFill>
              </a:rPr>
              <a:t>, </a:t>
            </a:r>
            <a:r>
              <a:rPr lang="en-US" sz="1100" dirty="0" smtClean="0">
                <a:solidFill>
                  <a:srgbClr val="0F719D"/>
                </a:solidFill>
              </a:rPr>
              <a:t>Spain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F719D"/>
              </a:solidFill>
            </a:endParaRPr>
          </a:p>
          <a:p>
            <a:pPr algn="l"/>
            <a:r>
              <a:rPr lang="en-US" sz="1200" dirty="0">
                <a:solidFill>
                  <a:srgbClr val="0F719D"/>
                </a:solidFill>
                <a:hlinkClick r:id="rId16" action="ppaction://hlinksldjump"/>
              </a:rPr>
              <a:t>Abbreviations</a:t>
            </a:r>
            <a:endParaRPr lang="fr-FR" sz="1200" dirty="0">
              <a:solidFill>
                <a:srgbClr val="0F719D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40863" y="1226046"/>
            <a:ext cx="7772400" cy="87796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rgbClr val="800000"/>
                </a:solidFill>
              </a:rPr>
              <a:t>Euro </a:t>
            </a:r>
            <a:r>
              <a:rPr lang="fr-FR" dirty="0">
                <a:solidFill>
                  <a:srgbClr val="800000"/>
                </a:solidFill>
              </a:rPr>
              <a:t>PDT </a:t>
            </a:r>
            <a:r>
              <a:rPr lang="en-US" dirty="0" smtClean="0">
                <a:solidFill>
                  <a:srgbClr val="800000"/>
                </a:solidFill>
              </a:rPr>
              <a:t>2014 highlights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484909" y="1102947"/>
            <a:ext cx="86590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MAL-PDT vs </a:t>
            </a:r>
            <a:r>
              <a:rPr lang="en-US" sz="3600" dirty="0" err="1">
                <a:solidFill>
                  <a:srgbClr val="800000"/>
                </a:solidFill>
              </a:rPr>
              <a:t>Imiquimod</a:t>
            </a:r>
            <a:r>
              <a:rPr lang="en-US" sz="3600" dirty="0">
                <a:solidFill>
                  <a:srgbClr val="800000"/>
                </a:solidFill>
              </a:rPr>
              <a:t> 5% cream for skin cancer </a:t>
            </a:r>
            <a:r>
              <a:rPr lang="en-US" sz="3600" dirty="0" smtClean="0">
                <a:solidFill>
                  <a:srgbClr val="800000"/>
                </a:solidFill>
              </a:rPr>
              <a:t>prevention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800101" y="2055447"/>
            <a:ext cx="7886700" cy="4475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6400" dirty="0">
                <a:solidFill>
                  <a:srgbClr val="0F719D"/>
                </a:solidFill>
              </a:rPr>
              <a:t>Elena </a:t>
            </a:r>
            <a:r>
              <a:rPr lang="fr-FR" sz="6400" dirty="0" err="1">
                <a:solidFill>
                  <a:srgbClr val="0F719D"/>
                </a:solidFill>
              </a:rPr>
              <a:t>Sotirou</a:t>
            </a:r>
            <a:r>
              <a:rPr lang="fr-FR" sz="6400" dirty="0">
                <a:solidFill>
                  <a:srgbClr val="0F719D"/>
                </a:solidFill>
              </a:rPr>
              <a:t>, Thessaloniki, </a:t>
            </a:r>
            <a:r>
              <a:rPr lang="fr-FR" sz="6400" dirty="0" err="1" smtClean="0">
                <a:solidFill>
                  <a:srgbClr val="0F719D"/>
                </a:solidFill>
              </a:rPr>
              <a:t>Greece</a:t>
            </a:r>
            <a:endParaRPr lang="fr-FR" sz="6400" dirty="0" smtClean="0">
              <a:solidFill>
                <a:srgbClr val="0F719D"/>
              </a:solidFill>
            </a:endParaRPr>
          </a:p>
          <a:p>
            <a:pPr algn="l"/>
            <a:endParaRPr lang="fr-FR" sz="56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OBJECTIVES: 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To </a:t>
            </a:r>
            <a:r>
              <a:rPr lang="en-US" sz="5600" dirty="0">
                <a:solidFill>
                  <a:schemeClr val="tx1"/>
                </a:solidFill>
              </a:rPr>
              <a:t>compare efficacy and safety of MAL- PDT versus </a:t>
            </a:r>
            <a:r>
              <a:rPr lang="en-US" sz="5600" dirty="0" err="1" smtClean="0">
                <a:solidFill>
                  <a:schemeClr val="tx1"/>
                </a:solidFill>
              </a:rPr>
              <a:t>Imiquimod</a:t>
            </a:r>
            <a:r>
              <a:rPr lang="en-US" sz="5600" dirty="0" smtClean="0">
                <a:solidFill>
                  <a:schemeClr val="tx1"/>
                </a:solidFill>
              </a:rPr>
              <a:t> (IMIQ) 5% in </a:t>
            </a:r>
            <a:r>
              <a:rPr lang="en-US" sz="5600" dirty="0">
                <a:solidFill>
                  <a:schemeClr val="tx1"/>
                </a:solidFill>
              </a:rPr>
              <a:t>the prevention of new NMSC </a:t>
            </a:r>
            <a:r>
              <a:rPr lang="en-US" sz="5600" dirty="0" smtClean="0">
                <a:solidFill>
                  <a:schemeClr val="tx1"/>
                </a:solidFill>
              </a:rPr>
              <a:t>in </a:t>
            </a:r>
            <a:r>
              <a:rPr lang="en-US" sz="5600" dirty="0" err="1" smtClean="0">
                <a:solidFill>
                  <a:schemeClr val="tx1"/>
                </a:solidFill>
              </a:rPr>
              <a:t>immunocompetent</a:t>
            </a:r>
            <a:r>
              <a:rPr lang="en-US" sz="5600" dirty="0" smtClean="0">
                <a:solidFill>
                  <a:schemeClr val="tx1"/>
                </a:solidFill>
              </a:rPr>
              <a:t> patients </a:t>
            </a:r>
            <a:r>
              <a:rPr lang="en-US" sz="5600" dirty="0">
                <a:solidFill>
                  <a:schemeClr val="tx1"/>
                </a:solidFill>
              </a:rPr>
              <a:t>with field changes.</a:t>
            </a:r>
          </a:p>
          <a:p>
            <a:pPr lvl="1" algn="l"/>
            <a:endParaRPr lang="en-US" sz="5600" dirty="0">
              <a:solidFill>
                <a:schemeClr val="tx1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METHODS: 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Prospective study with intra individual comparison. 44 patients </a:t>
            </a:r>
            <a:r>
              <a:rPr lang="en-US" sz="5600" dirty="0">
                <a:solidFill>
                  <a:schemeClr val="tx1"/>
                </a:solidFill>
              </a:rPr>
              <a:t>with face or </a:t>
            </a:r>
            <a:r>
              <a:rPr lang="en-US" sz="5600" dirty="0" smtClean="0">
                <a:solidFill>
                  <a:schemeClr val="tx1"/>
                </a:solidFill>
              </a:rPr>
              <a:t>scalp 50cm² </a:t>
            </a:r>
            <a:r>
              <a:rPr lang="en-US" sz="5600" dirty="0">
                <a:solidFill>
                  <a:schemeClr val="tx1"/>
                </a:solidFill>
              </a:rPr>
              <a:t>field </a:t>
            </a:r>
            <a:r>
              <a:rPr lang="en-US" sz="5600" dirty="0" err="1">
                <a:solidFill>
                  <a:schemeClr val="tx1"/>
                </a:solidFill>
              </a:rPr>
              <a:t>cancerization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smtClean="0">
                <a:solidFill>
                  <a:schemeClr val="tx1"/>
                </a:solidFill>
              </a:rPr>
              <a:t>areas were randomized to </a:t>
            </a:r>
            <a:r>
              <a:rPr lang="en-US" sz="5600" dirty="0">
                <a:solidFill>
                  <a:schemeClr val="tx1"/>
                </a:solidFill>
              </a:rPr>
              <a:t>receive MAL-PDT </a:t>
            </a:r>
            <a:r>
              <a:rPr lang="en-US" sz="5600" dirty="0" smtClean="0">
                <a:solidFill>
                  <a:schemeClr val="tx1"/>
                </a:solidFill>
              </a:rPr>
              <a:t>(2 sessions one week apart) on </a:t>
            </a:r>
            <a:r>
              <a:rPr lang="en-US" sz="5600" dirty="0">
                <a:solidFill>
                  <a:schemeClr val="tx1"/>
                </a:solidFill>
              </a:rPr>
              <a:t>one side, and IMIQ 5% </a:t>
            </a:r>
            <a:r>
              <a:rPr lang="en-US" sz="5600" dirty="0" smtClean="0">
                <a:solidFill>
                  <a:schemeClr val="tx1"/>
                </a:solidFill>
              </a:rPr>
              <a:t>(3 days a week: 4 weeks on-2 weeks off-4 weeks on) on </a:t>
            </a:r>
            <a:r>
              <a:rPr lang="en-US" sz="5600" dirty="0">
                <a:solidFill>
                  <a:schemeClr val="tx1"/>
                </a:solidFill>
              </a:rPr>
              <a:t>the mirror field. </a:t>
            </a:r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RESULTS: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At any time point, number </a:t>
            </a:r>
            <a:r>
              <a:rPr lang="en-US" sz="5600" dirty="0">
                <a:solidFill>
                  <a:schemeClr val="tx1"/>
                </a:solidFill>
              </a:rPr>
              <a:t>of new lesions </a:t>
            </a:r>
            <a:r>
              <a:rPr lang="en-US" sz="5600" dirty="0" smtClean="0">
                <a:solidFill>
                  <a:schemeClr val="tx1"/>
                </a:solidFill>
              </a:rPr>
              <a:t>didn’t statistically differ. </a:t>
            </a:r>
            <a:r>
              <a:rPr lang="en-US" sz="5600" dirty="0">
                <a:solidFill>
                  <a:schemeClr val="tx1"/>
                </a:solidFill>
              </a:rPr>
              <a:t>F</a:t>
            </a:r>
            <a:r>
              <a:rPr lang="en-US" sz="5600" dirty="0" smtClean="0">
                <a:solidFill>
                  <a:schemeClr val="tx1"/>
                </a:solidFill>
              </a:rPr>
              <a:t>or instance at 12 months: 16 for PDT vs 22 for IMIQ. 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A </a:t>
            </a:r>
            <a:r>
              <a:rPr lang="en-US" sz="5600" dirty="0" smtClean="0">
                <a:solidFill>
                  <a:schemeClr val="tx1"/>
                </a:solidFill>
              </a:rPr>
              <a:t>time-related </a:t>
            </a:r>
            <a:r>
              <a:rPr lang="en-US" sz="5600" dirty="0">
                <a:solidFill>
                  <a:schemeClr val="tx1"/>
                </a:solidFill>
              </a:rPr>
              <a:t>gradual decline of the prophylactic effect of both </a:t>
            </a:r>
            <a:r>
              <a:rPr lang="en-US" sz="5600" dirty="0" smtClean="0">
                <a:solidFill>
                  <a:schemeClr val="tx1"/>
                </a:solidFill>
              </a:rPr>
              <a:t>treatments was observed.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Both treatments</a:t>
            </a:r>
            <a:r>
              <a:rPr lang="en-US" sz="5600" dirty="0">
                <a:solidFill>
                  <a:schemeClr val="tx1"/>
                </a:solidFill>
              </a:rPr>
              <a:t> were well tolerated </a:t>
            </a:r>
            <a:r>
              <a:rPr lang="en-US" sz="5600" dirty="0" smtClean="0">
                <a:solidFill>
                  <a:schemeClr val="tx1"/>
                </a:solidFill>
              </a:rPr>
              <a:t> but adverse </a:t>
            </a:r>
            <a:r>
              <a:rPr lang="en-US" sz="5600" dirty="0">
                <a:solidFill>
                  <a:schemeClr val="tx1"/>
                </a:solidFill>
              </a:rPr>
              <a:t>events were more intense at the fields treated with </a:t>
            </a:r>
            <a:r>
              <a:rPr lang="en-US" sz="5600" dirty="0" smtClean="0">
                <a:solidFill>
                  <a:schemeClr val="tx1"/>
                </a:solidFill>
              </a:rPr>
              <a:t>IMIQ (topical </a:t>
            </a:r>
            <a:r>
              <a:rPr lang="en-US" sz="5600" dirty="0">
                <a:solidFill>
                  <a:schemeClr val="tx1"/>
                </a:solidFill>
              </a:rPr>
              <a:t>treatment demanded in 27% in the IMIQ </a:t>
            </a:r>
            <a:r>
              <a:rPr lang="en-US" sz="5600" dirty="0" smtClean="0">
                <a:solidFill>
                  <a:schemeClr val="tx1"/>
                </a:solidFill>
              </a:rPr>
              <a:t>group vs 0% in PDT </a:t>
            </a:r>
            <a:r>
              <a:rPr lang="en-US" sz="5600" dirty="0">
                <a:solidFill>
                  <a:schemeClr val="tx1"/>
                </a:solidFill>
              </a:rPr>
              <a:t>group).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Patients</a:t>
            </a:r>
            <a:r>
              <a:rPr lang="en-US" sz="5600" dirty="0">
                <a:solidFill>
                  <a:schemeClr val="tx1"/>
                </a:solidFill>
              </a:rPr>
              <a:t>’ preference favored MAL-PDT </a:t>
            </a:r>
            <a:r>
              <a:rPr lang="en-US" sz="5600" dirty="0" smtClean="0">
                <a:solidFill>
                  <a:schemeClr val="tx1"/>
                </a:solidFill>
              </a:rPr>
              <a:t>(59</a:t>
            </a:r>
            <a:r>
              <a:rPr lang="en-US" sz="5600" dirty="0">
                <a:solidFill>
                  <a:schemeClr val="tx1"/>
                </a:solidFill>
              </a:rPr>
              <a:t>% </a:t>
            </a:r>
            <a:r>
              <a:rPr lang="en-US" sz="5600" dirty="0" smtClean="0">
                <a:solidFill>
                  <a:schemeClr val="tx1"/>
                </a:solidFill>
              </a:rPr>
              <a:t>vs </a:t>
            </a:r>
            <a:r>
              <a:rPr lang="en-US" sz="5600" dirty="0">
                <a:solidFill>
                  <a:schemeClr val="tx1"/>
                </a:solidFill>
              </a:rPr>
              <a:t>41</a:t>
            </a:r>
            <a:r>
              <a:rPr lang="en-US" sz="5600" dirty="0" smtClean="0">
                <a:solidFill>
                  <a:schemeClr val="tx1"/>
                </a:solidFill>
              </a:rPr>
              <a:t>%) 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Cosmetic outcome was good/excellent without statistically </a:t>
            </a:r>
            <a:r>
              <a:rPr lang="en-US" sz="5600" dirty="0">
                <a:solidFill>
                  <a:schemeClr val="tx1"/>
                </a:solidFill>
              </a:rPr>
              <a:t>significant </a:t>
            </a:r>
            <a:r>
              <a:rPr lang="en-US" sz="5600" dirty="0" smtClean="0">
                <a:solidFill>
                  <a:schemeClr val="tx1"/>
                </a:solidFill>
              </a:rPr>
              <a:t>difference</a:t>
            </a:r>
          </a:p>
          <a:p>
            <a:pPr lvl="1" algn="l"/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CONCLUSIONS: 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MAL-PDT </a:t>
            </a:r>
            <a:r>
              <a:rPr lang="en-US" sz="5600" dirty="0">
                <a:solidFill>
                  <a:schemeClr val="tx1"/>
                </a:solidFill>
              </a:rPr>
              <a:t>and IMIQ 5% equally prevent development of </a:t>
            </a:r>
            <a:r>
              <a:rPr lang="en-US" sz="5600" dirty="0" smtClean="0">
                <a:solidFill>
                  <a:schemeClr val="tx1"/>
                </a:solidFill>
              </a:rPr>
              <a:t>new AKs </a:t>
            </a:r>
            <a:r>
              <a:rPr lang="en-US" sz="5600" dirty="0">
                <a:solidFill>
                  <a:schemeClr val="tx1"/>
                </a:solidFill>
              </a:rPr>
              <a:t>in patients </a:t>
            </a:r>
            <a:r>
              <a:rPr lang="en-US" sz="5600" dirty="0" smtClean="0">
                <a:solidFill>
                  <a:schemeClr val="tx1"/>
                </a:solidFill>
              </a:rPr>
              <a:t>with field </a:t>
            </a:r>
            <a:r>
              <a:rPr lang="en-US" sz="5600" dirty="0">
                <a:solidFill>
                  <a:schemeClr val="tx1"/>
                </a:solidFill>
              </a:rPr>
              <a:t>changes. </a:t>
            </a:r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MAL-PDT </a:t>
            </a:r>
            <a:r>
              <a:rPr lang="en-US" sz="5600" dirty="0">
                <a:solidFill>
                  <a:schemeClr val="tx1"/>
                </a:solidFill>
              </a:rPr>
              <a:t>appears to </a:t>
            </a:r>
            <a:r>
              <a:rPr lang="en-US" sz="5600" dirty="0" smtClean="0">
                <a:solidFill>
                  <a:schemeClr val="tx1"/>
                </a:solidFill>
              </a:rPr>
              <a:t>be superior </a:t>
            </a:r>
            <a:r>
              <a:rPr lang="en-US" sz="5600" dirty="0">
                <a:solidFill>
                  <a:schemeClr val="tx1"/>
                </a:solidFill>
              </a:rPr>
              <a:t>in terms of patients’ preference.</a:t>
            </a:r>
            <a:endParaRPr lang="fr-FR" sz="5600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6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484909" y="1102947"/>
            <a:ext cx="86590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MAL-PDT for mycosis  </a:t>
            </a:r>
            <a:r>
              <a:rPr lang="en-US" sz="3600" dirty="0" err="1">
                <a:solidFill>
                  <a:srgbClr val="800000"/>
                </a:solidFill>
              </a:rPr>
              <a:t>fungoides</a:t>
            </a:r>
            <a:r>
              <a:rPr lang="en-US" sz="3600" dirty="0">
                <a:solidFill>
                  <a:srgbClr val="800000"/>
                </a:solidFill>
              </a:rPr>
              <a:t>: a prospective open study and review of literature 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484910" y="2207847"/>
            <a:ext cx="8525740" cy="401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 err="1">
                <a:solidFill>
                  <a:srgbClr val="0F719D"/>
                </a:solidFill>
              </a:rPr>
              <a:t>Gaelle</a:t>
            </a:r>
            <a:r>
              <a:rPr lang="fr-FR" sz="1600" dirty="0">
                <a:solidFill>
                  <a:srgbClr val="0F719D"/>
                </a:solidFill>
              </a:rPr>
              <a:t> </a:t>
            </a:r>
            <a:r>
              <a:rPr lang="fr-FR" sz="1600" dirty="0" err="1">
                <a:solidFill>
                  <a:srgbClr val="0F719D"/>
                </a:solidFill>
              </a:rPr>
              <a:t>Quéreux</a:t>
            </a:r>
            <a:r>
              <a:rPr lang="fr-FR" sz="1600" dirty="0">
                <a:solidFill>
                  <a:srgbClr val="0F719D"/>
                </a:solidFill>
              </a:rPr>
              <a:t>, Nantes, France</a:t>
            </a:r>
          </a:p>
          <a:p>
            <a:pPr lvl="1" algn="l"/>
            <a:endParaRPr lang="fr-FR" sz="1400" dirty="0">
              <a:solidFill>
                <a:srgbClr val="0F719D"/>
              </a:solidFill>
            </a:endParaRPr>
          </a:p>
          <a:p>
            <a:pPr lvl="1" algn="l"/>
            <a:r>
              <a:rPr lang="en-US" sz="1200" b="1" dirty="0" smtClean="0">
                <a:solidFill>
                  <a:schemeClr val="tx1"/>
                </a:solidFill>
              </a:rPr>
              <a:t>OBJECTIVE:</a:t>
            </a:r>
          </a:p>
          <a:p>
            <a:pPr lvl="1" algn="l"/>
            <a:r>
              <a:rPr lang="en-US" sz="1200" dirty="0" smtClean="0">
                <a:solidFill>
                  <a:schemeClr val="tx1"/>
                </a:solidFill>
              </a:rPr>
              <a:t>To </a:t>
            </a:r>
            <a:r>
              <a:rPr lang="en-US" sz="1200" dirty="0">
                <a:solidFill>
                  <a:schemeClr val="tx1"/>
                </a:solidFill>
              </a:rPr>
              <a:t>assess PDT effectiveness and </a:t>
            </a:r>
            <a:r>
              <a:rPr lang="en-US" sz="1200" dirty="0" smtClean="0">
                <a:solidFill>
                  <a:schemeClr val="tx1"/>
                </a:solidFill>
              </a:rPr>
              <a:t>tolerability in </a:t>
            </a:r>
            <a:r>
              <a:rPr lang="en-US" sz="1200" dirty="0">
                <a:solidFill>
                  <a:schemeClr val="tx1"/>
                </a:solidFill>
              </a:rPr>
              <a:t>early-stage MF (stage IA or IB).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 algn="l"/>
            <a:endParaRPr lang="en-US" sz="12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200" b="1" dirty="0" smtClean="0">
                <a:solidFill>
                  <a:schemeClr val="tx1"/>
                </a:solidFill>
              </a:rPr>
              <a:t>METHOD:</a:t>
            </a:r>
          </a:p>
          <a:p>
            <a:pPr lvl="1" algn="l"/>
            <a:r>
              <a:rPr lang="en-US" sz="1200" dirty="0" smtClean="0">
                <a:solidFill>
                  <a:schemeClr val="tx1"/>
                </a:solidFill>
              </a:rPr>
              <a:t>Prospective </a:t>
            </a:r>
            <a:r>
              <a:rPr lang="en-US" sz="1200" dirty="0">
                <a:solidFill>
                  <a:schemeClr val="tx1"/>
                </a:solidFill>
              </a:rPr>
              <a:t>study </a:t>
            </a:r>
            <a:r>
              <a:rPr lang="en-US" sz="1200" dirty="0" smtClean="0">
                <a:solidFill>
                  <a:schemeClr val="tx1"/>
                </a:solidFill>
              </a:rPr>
              <a:t>with 12 patients with </a:t>
            </a:r>
            <a:r>
              <a:rPr lang="en-US" sz="1200" dirty="0">
                <a:solidFill>
                  <a:schemeClr val="tx1"/>
                </a:solidFill>
              </a:rPr>
              <a:t>29 </a:t>
            </a:r>
            <a:r>
              <a:rPr lang="en-US" sz="1200" dirty="0" smtClean="0">
                <a:solidFill>
                  <a:schemeClr val="tx1"/>
                </a:solidFill>
              </a:rPr>
              <a:t>histologically proven stage </a:t>
            </a:r>
            <a:r>
              <a:rPr lang="en-US" sz="1200" dirty="0">
                <a:solidFill>
                  <a:schemeClr val="tx1"/>
                </a:solidFill>
              </a:rPr>
              <a:t>IA or IB </a:t>
            </a:r>
            <a:r>
              <a:rPr lang="en-US" sz="1200" dirty="0" smtClean="0">
                <a:solidFill>
                  <a:schemeClr val="tx1"/>
                </a:solidFill>
              </a:rPr>
              <a:t>MF (maximum 5 lesions per patient).</a:t>
            </a:r>
          </a:p>
          <a:p>
            <a:pPr lvl="1" algn="l"/>
            <a:r>
              <a:rPr lang="en-US" sz="1200" dirty="0" smtClean="0">
                <a:solidFill>
                  <a:schemeClr val="tx1"/>
                </a:solidFill>
              </a:rPr>
              <a:t>MAL-PDT </a:t>
            </a:r>
            <a:r>
              <a:rPr lang="en-US" sz="1200" dirty="0">
                <a:solidFill>
                  <a:schemeClr val="tx1"/>
                </a:solidFill>
              </a:rPr>
              <a:t>sessions were </a:t>
            </a:r>
            <a:r>
              <a:rPr lang="en-US" sz="1200" dirty="0" smtClean="0">
                <a:solidFill>
                  <a:schemeClr val="tx1"/>
                </a:solidFill>
              </a:rPr>
              <a:t>repeated monthly </a:t>
            </a:r>
            <a:r>
              <a:rPr lang="en-US" sz="1200" dirty="0">
                <a:solidFill>
                  <a:schemeClr val="tx1"/>
                </a:solidFill>
              </a:rPr>
              <a:t>for 6 months.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 algn="l"/>
            <a:endParaRPr lang="en-US" sz="12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200" b="1" dirty="0" smtClean="0">
                <a:solidFill>
                  <a:schemeClr val="tx1"/>
                </a:solidFill>
              </a:rPr>
              <a:t>RESULTS:</a:t>
            </a:r>
          </a:p>
          <a:p>
            <a:pPr lvl="1" algn="l"/>
            <a:r>
              <a:rPr lang="en-US" sz="1200" dirty="0" smtClean="0">
                <a:solidFill>
                  <a:schemeClr val="tx1"/>
                </a:solidFill>
              </a:rPr>
              <a:t>Assessment </a:t>
            </a:r>
            <a:r>
              <a:rPr lang="en-US" sz="1200" dirty="0">
                <a:solidFill>
                  <a:schemeClr val="tx1"/>
                </a:solidFill>
              </a:rPr>
              <a:t>1month after the 6th </a:t>
            </a:r>
            <a:r>
              <a:rPr lang="en-US" sz="1200" dirty="0" smtClean="0">
                <a:solidFill>
                  <a:schemeClr val="tx1"/>
                </a:solidFill>
              </a:rPr>
              <a:t>session: Objective </a:t>
            </a:r>
            <a:r>
              <a:rPr lang="en-US" sz="1200" dirty="0">
                <a:solidFill>
                  <a:schemeClr val="tx1"/>
                </a:solidFill>
              </a:rPr>
              <a:t>response in target lesions in 75% of patients (6 CR, 3PR). </a:t>
            </a:r>
          </a:p>
          <a:p>
            <a:pPr lvl="1" algn="l"/>
            <a:r>
              <a:rPr lang="en-US" sz="1200" dirty="0" smtClean="0">
                <a:solidFill>
                  <a:schemeClr val="tx1"/>
                </a:solidFill>
              </a:rPr>
              <a:t>Response </a:t>
            </a:r>
            <a:r>
              <a:rPr lang="en-US" sz="1200" dirty="0">
                <a:solidFill>
                  <a:schemeClr val="tx1"/>
                </a:solidFill>
              </a:rPr>
              <a:t>rates similar between plaques and patches but higher in sun protected  (83%) compared to sun-exposed areas (33%) (trend without reaching significance; </a:t>
            </a:r>
            <a:r>
              <a:rPr lang="en-US" sz="1200" dirty="0" smtClean="0">
                <a:solidFill>
                  <a:schemeClr val="tx1"/>
                </a:solidFill>
              </a:rPr>
              <a:t>p=0.058). </a:t>
            </a:r>
            <a:endParaRPr lang="en-US" sz="1200" dirty="0">
              <a:solidFill>
                <a:schemeClr val="tx1"/>
              </a:solidFill>
            </a:endParaRPr>
          </a:p>
          <a:p>
            <a:pPr lvl="1" algn="l"/>
            <a:r>
              <a:rPr lang="en-US" sz="1200" dirty="0" smtClean="0">
                <a:solidFill>
                  <a:schemeClr val="tx1"/>
                </a:solidFill>
              </a:rPr>
              <a:t>New </a:t>
            </a:r>
            <a:r>
              <a:rPr lang="en-US" sz="1200" dirty="0">
                <a:solidFill>
                  <a:schemeClr val="tx1"/>
                </a:solidFill>
              </a:rPr>
              <a:t>lesions appeared in 5/12 patients in untreated areas. </a:t>
            </a:r>
          </a:p>
          <a:p>
            <a:pPr lvl="1" algn="l"/>
            <a:r>
              <a:rPr lang="en-US" sz="1200" dirty="0" smtClean="0">
                <a:solidFill>
                  <a:schemeClr val="tx1"/>
                </a:solidFill>
              </a:rPr>
              <a:t>Adverse </a:t>
            </a:r>
            <a:r>
              <a:rPr lang="en-US" sz="1200" dirty="0">
                <a:solidFill>
                  <a:schemeClr val="tx1"/>
                </a:solidFill>
              </a:rPr>
              <a:t>events </a:t>
            </a:r>
            <a:r>
              <a:rPr lang="en-US" sz="1200" dirty="0" smtClean="0">
                <a:solidFill>
                  <a:schemeClr val="tx1"/>
                </a:solidFill>
              </a:rPr>
              <a:t>were localized </a:t>
            </a:r>
            <a:r>
              <a:rPr lang="en-US" sz="1200" dirty="0">
                <a:solidFill>
                  <a:schemeClr val="tx1"/>
                </a:solidFill>
              </a:rPr>
              <a:t>at the MAL-PDT application </a:t>
            </a:r>
            <a:r>
              <a:rPr lang="en-US" sz="1200" dirty="0" smtClean="0">
                <a:solidFill>
                  <a:schemeClr val="tx1"/>
                </a:solidFill>
              </a:rPr>
              <a:t>sites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(grade </a:t>
            </a:r>
            <a:r>
              <a:rPr lang="en-US" sz="1200" dirty="0">
                <a:solidFill>
                  <a:schemeClr val="tx1"/>
                </a:solidFill>
              </a:rPr>
              <a:t>1 or </a:t>
            </a:r>
            <a:r>
              <a:rPr lang="en-US" sz="1200" dirty="0" smtClean="0">
                <a:solidFill>
                  <a:schemeClr val="tx1"/>
                </a:solidFill>
              </a:rPr>
              <a:t>2). Pain score during illumination ranged from </a:t>
            </a:r>
            <a:r>
              <a:rPr lang="en-US" sz="1200" dirty="0">
                <a:solidFill>
                  <a:schemeClr val="tx1"/>
                </a:solidFill>
              </a:rPr>
              <a:t>0.5 to 7 (mean </a:t>
            </a:r>
            <a:r>
              <a:rPr lang="en-US" sz="1200" dirty="0" smtClean="0">
                <a:solidFill>
                  <a:schemeClr val="tx1"/>
                </a:solidFill>
              </a:rPr>
              <a:t>4.5). Most patients </a:t>
            </a:r>
            <a:r>
              <a:rPr lang="en-US" sz="1200" dirty="0">
                <a:solidFill>
                  <a:schemeClr val="tx1"/>
                </a:solidFill>
              </a:rPr>
              <a:t>were highly satisfied and preferred PDT to the topical </a:t>
            </a:r>
            <a:r>
              <a:rPr lang="en-US" sz="1200" dirty="0" smtClean="0">
                <a:solidFill>
                  <a:schemeClr val="tx1"/>
                </a:solidFill>
              </a:rPr>
              <a:t>chemotherapy previously </a:t>
            </a:r>
            <a:r>
              <a:rPr lang="en-US" sz="1200" dirty="0">
                <a:solidFill>
                  <a:schemeClr val="tx1"/>
                </a:solidFill>
              </a:rPr>
              <a:t>used.</a:t>
            </a:r>
          </a:p>
          <a:p>
            <a:pPr lvl="1" algn="l"/>
            <a:endParaRPr lang="en-US" sz="12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200" b="1" dirty="0" smtClean="0">
                <a:solidFill>
                  <a:schemeClr val="tx1"/>
                </a:solidFill>
              </a:rPr>
              <a:t>CONCLUSION:</a:t>
            </a:r>
          </a:p>
          <a:p>
            <a:pPr lvl="1" algn="l"/>
            <a:r>
              <a:rPr lang="en-US" sz="1200" dirty="0" smtClean="0">
                <a:solidFill>
                  <a:schemeClr val="tx1"/>
                </a:solidFill>
              </a:rPr>
              <a:t>Large prospective study, PDT appears as a reproducible procedure, effective </a:t>
            </a:r>
            <a:r>
              <a:rPr lang="en-US" sz="1200" dirty="0">
                <a:solidFill>
                  <a:schemeClr val="tx1"/>
                </a:solidFill>
              </a:rPr>
              <a:t>and </a:t>
            </a:r>
            <a:r>
              <a:rPr lang="en-US" sz="1200" dirty="0" smtClean="0">
                <a:solidFill>
                  <a:schemeClr val="tx1"/>
                </a:solidFill>
              </a:rPr>
              <a:t>appreciated for early-stage MF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42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fr-FR" i="1" dirty="0" err="1"/>
              <a:t>Quéreux</a:t>
            </a:r>
            <a:r>
              <a:rPr lang="en-US" altLang="fr-FR" i="1" dirty="0"/>
              <a:t> G et al. </a:t>
            </a:r>
            <a:r>
              <a:rPr lang="fr-FR" altLang="fr-FR" i="1" dirty="0"/>
              <a:t> J Am </a:t>
            </a:r>
            <a:r>
              <a:rPr lang="fr-FR" altLang="fr-FR" i="1" dirty="0" err="1"/>
              <a:t>Acad</a:t>
            </a:r>
            <a:r>
              <a:rPr lang="fr-FR" altLang="fr-FR" i="1" dirty="0"/>
              <a:t> </a:t>
            </a:r>
            <a:r>
              <a:rPr lang="fr-FR" altLang="fr-FR" i="1" dirty="0" err="1"/>
              <a:t>Dermatol</a:t>
            </a:r>
            <a:r>
              <a:rPr lang="fr-FR" altLang="fr-FR" i="1" dirty="0"/>
              <a:t> </a:t>
            </a:r>
            <a:r>
              <a:rPr lang="fr-FR" altLang="fr-FR" i="1" dirty="0" smtClean="0"/>
              <a:t>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221673" y="1102947"/>
            <a:ext cx="8922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solidFill>
                  <a:srgbClr val="800000"/>
                </a:solidFill>
              </a:rPr>
              <a:t>Antimicrobial PDT in chronic leg and foot </a:t>
            </a:r>
            <a:r>
              <a:rPr lang="en-US" sz="3400" dirty="0" smtClean="0">
                <a:solidFill>
                  <a:srgbClr val="800000"/>
                </a:solidFill>
              </a:rPr>
              <a:t>ulcers</a:t>
            </a:r>
            <a:endParaRPr lang="fr-FR" sz="34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831273" y="2232092"/>
            <a:ext cx="7855527" cy="3455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0" dirty="0">
                <a:solidFill>
                  <a:srgbClr val="0F719D"/>
                </a:solidFill>
              </a:rPr>
              <a:t>Stan Brown, Leeds, </a:t>
            </a:r>
            <a:r>
              <a:rPr lang="fr-FR" sz="8000" dirty="0" smtClean="0">
                <a:solidFill>
                  <a:srgbClr val="0F719D"/>
                </a:solidFill>
              </a:rPr>
              <a:t>UK</a:t>
            </a: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6400" b="1" dirty="0" smtClean="0">
                <a:solidFill>
                  <a:schemeClr val="tx1"/>
                </a:solidFill>
              </a:rPr>
              <a:t>OBJECTIVE:</a:t>
            </a: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Aim </a:t>
            </a:r>
            <a:r>
              <a:rPr lang="en-US" sz="6400" dirty="0">
                <a:solidFill>
                  <a:schemeClr val="tx1"/>
                </a:solidFill>
              </a:rPr>
              <a:t>to develop special, novel </a:t>
            </a:r>
            <a:r>
              <a:rPr lang="en-US" sz="6400" dirty="0" err="1" smtClean="0">
                <a:solidFill>
                  <a:schemeClr val="tx1"/>
                </a:solidFill>
              </a:rPr>
              <a:t>photosensitisers</a:t>
            </a:r>
            <a:r>
              <a:rPr lang="en-US" sz="6400" dirty="0">
                <a:solidFill>
                  <a:schemeClr val="tx1"/>
                </a:solidFill>
              </a:rPr>
              <a:t> </a:t>
            </a:r>
            <a:r>
              <a:rPr lang="en-US" sz="6400" dirty="0" smtClean="0">
                <a:solidFill>
                  <a:schemeClr val="tx1"/>
                </a:solidFill>
              </a:rPr>
              <a:t>PPA904 (</a:t>
            </a:r>
            <a:r>
              <a:rPr lang="en-US" sz="6400" dirty="0" err="1" smtClean="0">
                <a:solidFill>
                  <a:schemeClr val="tx1"/>
                </a:solidFill>
              </a:rPr>
              <a:t>Phenothiazinium</a:t>
            </a:r>
            <a:r>
              <a:rPr lang="en-US" sz="6400" dirty="0" smtClean="0">
                <a:solidFill>
                  <a:schemeClr val="tx1"/>
                </a:solidFill>
              </a:rPr>
              <a:t> family)  </a:t>
            </a:r>
            <a:r>
              <a:rPr lang="en-US" sz="6400" dirty="0">
                <a:solidFill>
                  <a:schemeClr val="tx1"/>
                </a:solidFill>
              </a:rPr>
              <a:t>and protocols  to achieve broad-spectrum, antimicrobial action </a:t>
            </a:r>
            <a:endParaRPr lang="en-US" sz="6400" dirty="0" smtClean="0">
              <a:solidFill>
                <a:schemeClr val="tx1"/>
              </a:solidFill>
            </a:endParaRPr>
          </a:p>
          <a:p>
            <a:pPr lvl="1" algn="l"/>
            <a:endParaRPr lang="en-US" sz="6400" dirty="0">
              <a:solidFill>
                <a:schemeClr val="tx1"/>
              </a:solidFill>
            </a:endParaRPr>
          </a:p>
          <a:p>
            <a:pPr lvl="1" algn="l"/>
            <a:r>
              <a:rPr lang="en-US" sz="6400" b="1" dirty="0" smtClean="0">
                <a:solidFill>
                  <a:schemeClr val="tx1"/>
                </a:solidFill>
              </a:rPr>
              <a:t>PHASE II: </a:t>
            </a:r>
          </a:p>
          <a:p>
            <a:pPr lvl="1" algn="l"/>
            <a:r>
              <a:rPr lang="en-US" sz="6400" b="1" dirty="0" smtClean="0">
                <a:solidFill>
                  <a:schemeClr val="tx1"/>
                </a:solidFill>
              </a:rPr>
              <a:t>RCT </a:t>
            </a:r>
            <a:r>
              <a:rPr lang="en-US" sz="6400" b="1" dirty="0">
                <a:solidFill>
                  <a:schemeClr val="tx1"/>
                </a:solidFill>
              </a:rPr>
              <a:t>single dose study in leg ulcer/diabetic foot </a:t>
            </a:r>
            <a:r>
              <a:rPr lang="en-US" sz="6400" b="1" dirty="0" smtClean="0">
                <a:solidFill>
                  <a:schemeClr val="tx1"/>
                </a:solidFill>
              </a:rPr>
              <a:t>ulcer: PPA904 vs placebo.</a:t>
            </a: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32 </a:t>
            </a:r>
            <a:r>
              <a:rPr lang="en-US" sz="6400" dirty="0">
                <a:solidFill>
                  <a:schemeClr val="tx1"/>
                </a:solidFill>
              </a:rPr>
              <a:t>patients with chronic </a:t>
            </a:r>
            <a:r>
              <a:rPr lang="en-US" sz="6400" dirty="0" smtClean="0">
                <a:solidFill>
                  <a:schemeClr val="tx1"/>
                </a:solidFill>
              </a:rPr>
              <a:t>wounds: 16 leg </a:t>
            </a:r>
            <a:r>
              <a:rPr lang="en-US" sz="6400" dirty="0">
                <a:solidFill>
                  <a:schemeClr val="tx1"/>
                </a:solidFill>
              </a:rPr>
              <a:t>ulcers and 16 diabetic foot </a:t>
            </a:r>
            <a:r>
              <a:rPr lang="en-US" sz="6400" dirty="0" smtClean="0">
                <a:solidFill>
                  <a:schemeClr val="tx1"/>
                </a:solidFill>
              </a:rPr>
              <a:t>ulcers </a:t>
            </a:r>
          </a:p>
          <a:p>
            <a:pPr lvl="1" algn="l"/>
            <a:endParaRPr lang="en-US" sz="6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6400" b="1" dirty="0" smtClean="0">
                <a:solidFill>
                  <a:schemeClr val="tx1"/>
                </a:solidFill>
              </a:rPr>
              <a:t>RESULTS:</a:t>
            </a: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In </a:t>
            </a:r>
            <a:r>
              <a:rPr lang="en-US" sz="6400" dirty="0">
                <a:solidFill>
                  <a:schemeClr val="tx1"/>
                </a:solidFill>
              </a:rPr>
              <a:t>PPA904 treated groups, bacterial counts </a:t>
            </a:r>
            <a:r>
              <a:rPr lang="en-US" sz="6400" dirty="0" smtClean="0">
                <a:solidFill>
                  <a:schemeClr val="tx1"/>
                </a:solidFill>
              </a:rPr>
              <a:t>(including MRSA) were </a:t>
            </a:r>
            <a:r>
              <a:rPr lang="en-US" sz="6400" dirty="0">
                <a:solidFill>
                  <a:schemeClr val="tx1"/>
                </a:solidFill>
              </a:rPr>
              <a:t>significantly lower immediately post PDT compared with before PDT. </a:t>
            </a:r>
            <a:endParaRPr lang="en-US" sz="6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6400" dirty="0" err="1" smtClean="0">
                <a:solidFill>
                  <a:schemeClr val="tx1"/>
                </a:solidFill>
              </a:rPr>
              <a:t>Approximative</a:t>
            </a:r>
            <a:r>
              <a:rPr lang="en-US" sz="6400" dirty="0" smtClean="0">
                <a:solidFill>
                  <a:schemeClr val="tx1"/>
                </a:solidFill>
              </a:rPr>
              <a:t> </a:t>
            </a:r>
            <a:r>
              <a:rPr lang="en-US" sz="6400" dirty="0">
                <a:solidFill>
                  <a:schemeClr val="tx1"/>
                </a:solidFill>
              </a:rPr>
              <a:t>reduction = 1 log (p &lt; 0.001).  </a:t>
            </a:r>
            <a:endParaRPr lang="en-US" sz="6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No </a:t>
            </a:r>
            <a:r>
              <a:rPr lang="en-US" sz="6400" dirty="0">
                <a:solidFill>
                  <a:schemeClr val="tx1"/>
                </a:solidFill>
              </a:rPr>
              <a:t>significant bacterial reduction in the corresponding placebo groups</a:t>
            </a: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Treatment </a:t>
            </a:r>
            <a:r>
              <a:rPr lang="en-US" sz="6400" dirty="0">
                <a:solidFill>
                  <a:schemeClr val="tx1"/>
                </a:solidFill>
              </a:rPr>
              <a:t>deemed safe and pain-free</a:t>
            </a: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Chronic </a:t>
            </a:r>
            <a:r>
              <a:rPr lang="en-US" sz="6400" dirty="0">
                <a:solidFill>
                  <a:schemeClr val="tx1"/>
                </a:solidFill>
              </a:rPr>
              <a:t>leg ulcers: After 3 months, 4/8 healed on PPA904, 1/8 on placebo</a:t>
            </a:r>
            <a:r>
              <a:rPr lang="en-US" sz="6400" dirty="0" smtClean="0">
                <a:solidFill>
                  <a:schemeClr val="tx1"/>
                </a:solidFill>
              </a:rPr>
              <a:t>.</a:t>
            </a:r>
            <a:endParaRPr lang="en-US" sz="6400" dirty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1" algn="ctr"/>
            <a:r>
              <a:rPr lang="en-US" sz="1200" i="1" dirty="0">
                <a:solidFill>
                  <a:schemeClr val="tx1">
                    <a:tint val="75000"/>
                  </a:schemeClr>
                </a:solidFill>
              </a:rPr>
              <a:t>Morley et al. Br J </a:t>
            </a:r>
            <a:r>
              <a:rPr lang="en-US" sz="1200" i="1" dirty="0" err="1">
                <a:solidFill>
                  <a:schemeClr val="tx1">
                    <a:tint val="75000"/>
                  </a:schemeClr>
                </a:solidFill>
              </a:rPr>
              <a:t>Dermatol</a:t>
            </a:r>
            <a:r>
              <a:rPr lang="en-US" sz="1200" i="1" dirty="0">
                <a:solidFill>
                  <a:schemeClr val="tx1">
                    <a:tint val="75000"/>
                  </a:schemeClr>
                </a:solidFill>
              </a:rPr>
              <a:t>. 2012</a:t>
            </a:r>
          </a:p>
        </p:txBody>
      </p:sp>
    </p:spTree>
    <p:extLst>
      <p:ext uri="{BB962C8B-B14F-4D97-AF65-F5344CB8AC3E}">
        <p14:creationId xmlns:p14="http://schemas.microsoft.com/office/powerpoint/2010/main" val="5058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221673" y="1102947"/>
            <a:ext cx="8922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solidFill>
                  <a:srgbClr val="800000"/>
                </a:solidFill>
              </a:rPr>
              <a:t>Antimicrobial PDT in chronic leg and foot </a:t>
            </a:r>
            <a:r>
              <a:rPr lang="en-US" sz="3400" dirty="0" smtClean="0">
                <a:solidFill>
                  <a:srgbClr val="800000"/>
                </a:solidFill>
              </a:rPr>
              <a:t>ulcers</a:t>
            </a:r>
            <a:endParaRPr lang="fr-FR" sz="34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803568" y="2218237"/>
            <a:ext cx="8007927" cy="3455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0" dirty="0">
                <a:solidFill>
                  <a:srgbClr val="0F719D"/>
                </a:solidFill>
              </a:rPr>
              <a:t>Stan Brown, Leeds, </a:t>
            </a:r>
            <a:r>
              <a:rPr lang="fr-FR" sz="8000" dirty="0" smtClean="0">
                <a:solidFill>
                  <a:srgbClr val="0F719D"/>
                </a:solidFill>
              </a:rPr>
              <a:t>UK</a:t>
            </a: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6400" b="1" dirty="0" smtClean="0">
                <a:solidFill>
                  <a:schemeClr val="tx1"/>
                </a:solidFill>
              </a:rPr>
              <a:t>PHASE II:</a:t>
            </a:r>
          </a:p>
          <a:p>
            <a:pPr lvl="1" algn="l"/>
            <a:r>
              <a:rPr lang="en-US" sz="6400" b="1" dirty="0" smtClean="0">
                <a:solidFill>
                  <a:schemeClr val="tx1"/>
                </a:solidFill>
              </a:rPr>
              <a:t>RCT </a:t>
            </a:r>
            <a:r>
              <a:rPr lang="en-US" sz="6400" b="1" dirty="0">
                <a:solidFill>
                  <a:schemeClr val="tx1"/>
                </a:solidFill>
              </a:rPr>
              <a:t>repeat dose study in leg ulcers </a:t>
            </a:r>
            <a:endParaRPr lang="en-US" sz="6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57 patients with chronic (</a:t>
            </a:r>
            <a:r>
              <a:rPr lang="en-US" sz="6400" dirty="0">
                <a:solidFill>
                  <a:schemeClr val="tx1"/>
                </a:solidFill>
              </a:rPr>
              <a:t>&gt; 3 </a:t>
            </a:r>
            <a:r>
              <a:rPr lang="en-US" sz="6400" dirty="0" smtClean="0">
                <a:solidFill>
                  <a:schemeClr val="tx1"/>
                </a:solidFill>
              </a:rPr>
              <a:t>months) leg ulcers </a:t>
            </a:r>
            <a:r>
              <a:rPr lang="en-US" sz="6400" dirty="0">
                <a:solidFill>
                  <a:schemeClr val="tx1"/>
                </a:solidFill>
              </a:rPr>
              <a:t>bacterially </a:t>
            </a:r>
            <a:r>
              <a:rPr lang="en-US" sz="6400" dirty="0" err="1">
                <a:solidFill>
                  <a:schemeClr val="tx1"/>
                </a:solidFill>
              </a:rPr>
              <a:t>colonised</a:t>
            </a:r>
            <a:r>
              <a:rPr lang="en-US" sz="6400" dirty="0">
                <a:solidFill>
                  <a:schemeClr val="tx1"/>
                </a:solidFill>
              </a:rPr>
              <a:t> with &gt;10</a:t>
            </a:r>
            <a:r>
              <a:rPr lang="en-US" sz="6400" baseline="30000" dirty="0">
                <a:solidFill>
                  <a:schemeClr val="tx1"/>
                </a:solidFill>
              </a:rPr>
              <a:t>4 </a:t>
            </a:r>
            <a:r>
              <a:rPr lang="en-US" sz="6400" dirty="0" err="1" smtClean="0">
                <a:solidFill>
                  <a:schemeClr val="tx1"/>
                </a:solidFill>
              </a:rPr>
              <a:t>cfu</a:t>
            </a:r>
            <a:r>
              <a:rPr lang="en-US" sz="6400" dirty="0" smtClean="0">
                <a:solidFill>
                  <a:schemeClr val="tx1"/>
                </a:solidFill>
              </a:rPr>
              <a:t>/mL:</a:t>
            </a:r>
            <a:endParaRPr lang="en-US" sz="6400" dirty="0">
              <a:solidFill>
                <a:schemeClr val="tx1"/>
              </a:solidFill>
            </a:endParaRPr>
          </a:p>
          <a:p>
            <a:pPr marL="1314450" lvl="1" indent="-857250" algn="l">
              <a:buFontTx/>
              <a:buChar char="-"/>
            </a:pPr>
            <a:r>
              <a:rPr lang="en-US" sz="6400" dirty="0" smtClean="0">
                <a:solidFill>
                  <a:schemeClr val="tx1"/>
                </a:solidFill>
              </a:rPr>
              <a:t>9 </a:t>
            </a:r>
            <a:r>
              <a:rPr lang="en-US" sz="6400" dirty="0">
                <a:solidFill>
                  <a:schemeClr val="tx1"/>
                </a:solidFill>
              </a:rPr>
              <a:t>subjects in Part 1 – to assess safety of new formulation / </a:t>
            </a:r>
            <a:r>
              <a:rPr lang="en-US" sz="6400" dirty="0" smtClean="0">
                <a:solidFill>
                  <a:schemeClr val="tx1"/>
                </a:solidFill>
              </a:rPr>
              <a:t>parameters</a:t>
            </a:r>
          </a:p>
          <a:p>
            <a:pPr marL="1314450" lvl="1" indent="-857250" algn="l">
              <a:buFontTx/>
              <a:buChar char="-"/>
            </a:pPr>
            <a:r>
              <a:rPr lang="en-US" sz="6400" dirty="0" smtClean="0">
                <a:solidFill>
                  <a:schemeClr val="tx1"/>
                </a:solidFill>
              </a:rPr>
              <a:t>48 </a:t>
            </a:r>
            <a:r>
              <a:rPr lang="en-US" sz="6400" dirty="0">
                <a:solidFill>
                  <a:schemeClr val="tx1"/>
                </a:solidFill>
              </a:rPr>
              <a:t>subjects in Part 2 – </a:t>
            </a:r>
            <a:r>
              <a:rPr lang="en-US" sz="6400" dirty="0" smtClean="0">
                <a:solidFill>
                  <a:schemeClr val="tx1"/>
                </a:solidFill>
              </a:rPr>
              <a:t>PPA904 vs placebo</a:t>
            </a:r>
            <a:endParaRPr lang="en-US" sz="6400" dirty="0">
              <a:solidFill>
                <a:schemeClr val="tx1"/>
              </a:solidFill>
            </a:endParaRP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All </a:t>
            </a:r>
            <a:r>
              <a:rPr lang="en-US" sz="6400" dirty="0">
                <a:solidFill>
                  <a:schemeClr val="tx1"/>
                </a:solidFill>
              </a:rPr>
              <a:t>subjects received up to 12 weekly </a:t>
            </a:r>
            <a:r>
              <a:rPr lang="en-US" sz="6400" dirty="0" smtClean="0">
                <a:solidFill>
                  <a:schemeClr val="tx1"/>
                </a:solidFill>
              </a:rPr>
              <a:t>treatments: PPA904 </a:t>
            </a:r>
            <a:r>
              <a:rPr lang="en-US" sz="6400" dirty="0">
                <a:solidFill>
                  <a:schemeClr val="tx1"/>
                </a:solidFill>
              </a:rPr>
              <a:t>or placebo gel applied for 15 </a:t>
            </a:r>
            <a:r>
              <a:rPr lang="en-US" sz="6400" dirty="0" err="1" smtClean="0">
                <a:solidFill>
                  <a:schemeClr val="tx1"/>
                </a:solidFill>
              </a:rPr>
              <a:t>mins</a:t>
            </a:r>
            <a:r>
              <a:rPr lang="en-US" sz="6400" dirty="0" smtClean="0">
                <a:solidFill>
                  <a:schemeClr val="tx1"/>
                </a:solidFill>
              </a:rPr>
              <a:t> followed by illumination with red </a:t>
            </a:r>
            <a:r>
              <a:rPr lang="en-US" sz="6400" dirty="0">
                <a:solidFill>
                  <a:schemeClr val="tx1"/>
                </a:solidFill>
              </a:rPr>
              <a:t>light (</a:t>
            </a:r>
            <a:r>
              <a:rPr lang="en-US" sz="6400" dirty="0" smtClean="0">
                <a:solidFill>
                  <a:schemeClr val="tx1"/>
                </a:solidFill>
              </a:rPr>
              <a:t>680nm, 100J/cm²)</a:t>
            </a:r>
          </a:p>
          <a:p>
            <a:pPr lvl="1" algn="l"/>
            <a:endParaRPr lang="en-US" sz="6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6400" b="1" dirty="0" smtClean="0">
                <a:solidFill>
                  <a:schemeClr val="tx1"/>
                </a:solidFill>
              </a:rPr>
              <a:t>RESULTS: </a:t>
            </a: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Greater </a:t>
            </a:r>
            <a:r>
              <a:rPr lang="en-US" sz="6400" dirty="0">
                <a:solidFill>
                  <a:schemeClr val="tx1"/>
                </a:solidFill>
              </a:rPr>
              <a:t>bacterial load reduction with PPA904, compared to placebo (p</a:t>
            </a:r>
            <a:r>
              <a:rPr lang="en-GB" sz="6400" dirty="0" smtClean="0">
                <a:solidFill>
                  <a:schemeClr val="tx1"/>
                </a:solidFill>
              </a:rPr>
              <a:t>&lt;0.0001</a:t>
            </a:r>
            <a:r>
              <a:rPr lang="en-US" sz="6400" dirty="0" smtClean="0">
                <a:solidFill>
                  <a:schemeClr val="tx1"/>
                </a:solidFill>
              </a:rPr>
              <a:t>)</a:t>
            </a:r>
          </a:p>
          <a:p>
            <a:pPr lvl="1" algn="l"/>
            <a:r>
              <a:rPr lang="en-GB" altLang="fr-FR" sz="6600" dirty="0" smtClean="0">
                <a:solidFill>
                  <a:schemeClr val="tx1"/>
                </a:solidFill>
                <a:latin typeface="Calibri" pitchFamily="34" charset="0"/>
              </a:rPr>
              <a:t>Bacterial </a:t>
            </a:r>
            <a:r>
              <a:rPr lang="en-GB" altLang="fr-FR" sz="6600" dirty="0">
                <a:solidFill>
                  <a:schemeClr val="tx1"/>
                </a:solidFill>
                <a:latin typeface="Calibri" pitchFamily="34" charset="0"/>
              </a:rPr>
              <a:t>load returns towards starting point after 1 week</a:t>
            </a:r>
            <a:endParaRPr lang="en-US" altLang="fr-FR" sz="6600" dirty="0"/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Non-significant </a:t>
            </a:r>
            <a:r>
              <a:rPr lang="en-US" sz="6400" dirty="0">
                <a:solidFill>
                  <a:schemeClr val="tx1"/>
                </a:solidFill>
              </a:rPr>
              <a:t>trend towards healing compared to placebo (</a:t>
            </a:r>
            <a:r>
              <a:rPr lang="en-GB" sz="6400" dirty="0">
                <a:solidFill>
                  <a:schemeClr val="tx1"/>
                </a:solidFill>
              </a:rPr>
              <a:t>wounds </a:t>
            </a:r>
            <a:r>
              <a:rPr lang="en-GB" sz="6400" dirty="0" smtClean="0">
                <a:solidFill>
                  <a:schemeClr val="tx1"/>
                </a:solidFill>
              </a:rPr>
              <a:t>healed: 7 </a:t>
            </a:r>
            <a:r>
              <a:rPr lang="en-GB" sz="6400" dirty="0">
                <a:solidFill>
                  <a:schemeClr val="tx1"/>
                </a:solidFill>
              </a:rPr>
              <a:t>(29.2%)</a:t>
            </a: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With PPA904 </a:t>
            </a:r>
            <a:r>
              <a:rPr lang="en-US" sz="6400" dirty="0">
                <a:solidFill>
                  <a:schemeClr val="tx1"/>
                </a:solidFill>
              </a:rPr>
              <a:t>vs </a:t>
            </a:r>
            <a:r>
              <a:rPr lang="en-GB" sz="6400" dirty="0">
                <a:solidFill>
                  <a:schemeClr val="tx1"/>
                </a:solidFill>
              </a:rPr>
              <a:t>5 (20.8%) </a:t>
            </a:r>
            <a:r>
              <a:rPr lang="en-GB" sz="6400" dirty="0" smtClean="0">
                <a:solidFill>
                  <a:schemeClr val="tx1"/>
                </a:solidFill>
              </a:rPr>
              <a:t>with </a:t>
            </a:r>
            <a:r>
              <a:rPr lang="en-GB" sz="6400" dirty="0">
                <a:solidFill>
                  <a:schemeClr val="tx1"/>
                </a:solidFill>
              </a:rPr>
              <a:t>placebo</a:t>
            </a:r>
            <a:r>
              <a:rPr lang="en-GB" sz="6400" dirty="0" smtClean="0">
                <a:solidFill>
                  <a:schemeClr val="tx1"/>
                </a:solidFill>
              </a:rPr>
              <a:t>)</a:t>
            </a:r>
            <a:endParaRPr lang="en-US" sz="6400" dirty="0">
              <a:solidFill>
                <a:schemeClr val="tx1"/>
              </a:solidFill>
            </a:endParaRPr>
          </a:p>
          <a:p>
            <a:pPr lvl="1" algn="l"/>
            <a:endParaRPr lang="en-US" sz="6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6400" b="1" dirty="0" smtClean="0">
                <a:solidFill>
                  <a:schemeClr val="tx1"/>
                </a:solidFill>
              </a:rPr>
              <a:t>CONCLUSION:</a:t>
            </a:r>
          </a:p>
          <a:p>
            <a:pPr lvl="1" algn="l"/>
            <a:r>
              <a:rPr lang="en-US" sz="6400" dirty="0" smtClean="0">
                <a:solidFill>
                  <a:schemeClr val="tx1"/>
                </a:solidFill>
              </a:rPr>
              <a:t>PPA904-PDT can </a:t>
            </a:r>
            <a:r>
              <a:rPr lang="en-US" sz="6400" dirty="0">
                <a:solidFill>
                  <a:schemeClr val="tx1"/>
                </a:solidFill>
              </a:rPr>
              <a:t>reduce </a:t>
            </a:r>
            <a:r>
              <a:rPr lang="en-US" sz="6400" dirty="0" smtClean="0">
                <a:solidFill>
                  <a:schemeClr val="tx1"/>
                </a:solidFill>
              </a:rPr>
              <a:t>bacterial load</a:t>
            </a:r>
            <a:r>
              <a:rPr lang="en-US" sz="6400" dirty="0">
                <a:solidFill>
                  <a:schemeClr val="tx1"/>
                </a:solidFill>
              </a:rPr>
              <a:t>, and potentially lead to improved wound healing.</a:t>
            </a:r>
          </a:p>
          <a:p>
            <a:pPr lvl="1" algn="l"/>
            <a:endParaRPr lang="en-US" sz="6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484909" y="1102947"/>
            <a:ext cx="86590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00000"/>
                </a:solidFill>
              </a:rPr>
              <a:t>Clinical and microbiological healing of </a:t>
            </a:r>
            <a:r>
              <a:rPr lang="en-US" sz="3600" dirty="0" err="1">
                <a:solidFill>
                  <a:srgbClr val="800000"/>
                </a:solidFill>
              </a:rPr>
              <a:t>onychomycosis</a:t>
            </a:r>
            <a:r>
              <a:rPr lang="en-US" sz="3600" dirty="0">
                <a:solidFill>
                  <a:srgbClr val="800000"/>
                </a:solidFill>
              </a:rPr>
              <a:t> after 3 sessions of conventional MAL-PDT vs </a:t>
            </a:r>
            <a:r>
              <a:rPr lang="en-US" sz="3600" dirty="0" smtClean="0">
                <a:solidFill>
                  <a:srgbClr val="800000"/>
                </a:solidFill>
              </a:rPr>
              <a:t>placebo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838201" y="2245947"/>
            <a:ext cx="7848600" cy="4475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300" dirty="0">
                <a:solidFill>
                  <a:srgbClr val="0F719D"/>
                </a:solidFill>
              </a:rPr>
              <a:t>Yolanda Gilaberte, Huesca, Spain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OBJECTIVE: 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To assess efficacy and safety of MAL-PDT for the treatment of </a:t>
            </a:r>
            <a:r>
              <a:rPr lang="en-US" dirty="0" err="1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nychomycosis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METHOD:</a:t>
            </a:r>
          </a:p>
          <a:p>
            <a:pPr lvl="1" algn="l"/>
            <a:r>
              <a:rPr lang="en-US" dirty="0" err="1" smtClean="0">
                <a:solidFill>
                  <a:schemeClr val="tx1"/>
                </a:solidFill>
              </a:rPr>
              <a:t>Multicentre</a:t>
            </a:r>
            <a:r>
              <a:rPr lang="en-US" dirty="0">
                <a:solidFill>
                  <a:schemeClr val="tx1"/>
                </a:solidFill>
              </a:rPr>
              <a:t>, randomized, placebo-controlled </a:t>
            </a:r>
            <a:r>
              <a:rPr lang="en-US" dirty="0" smtClean="0">
                <a:solidFill>
                  <a:schemeClr val="tx1"/>
                </a:solidFill>
              </a:rPr>
              <a:t>clinical trial </a:t>
            </a:r>
            <a:r>
              <a:rPr lang="en-US" dirty="0">
                <a:solidFill>
                  <a:schemeClr val="tx1"/>
                </a:solidFill>
              </a:rPr>
              <a:t>comparing 3 sessions </a:t>
            </a:r>
            <a:r>
              <a:rPr lang="en-US" dirty="0" smtClean="0">
                <a:solidFill>
                  <a:schemeClr val="tx1"/>
                </a:solidFill>
              </a:rPr>
              <a:t>(1 week apart) of </a:t>
            </a:r>
            <a:r>
              <a:rPr lang="en-US" dirty="0">
                <a:solidFill>
                  <a:schemeClr val="tx1"/>
                </a:solidFill>
              </a:rPr>
              <a:t>conventional MAL-PDT with placebo-PDT </a:t>
            </a:r>
            <a:r>
              <a:rPr lang="en-US" dirty="0" smtClean="0">
                <a:solidFill>
                  <a:schemeClr val="tx1"/>
                </a:solidFill>
              </a:rPr>
              <a:t>in both </a:t>
            </a:r>
            <a:r>
              <a:rPr lang="en-US" dirty="0">
                <a:solidFill>
                  <a:schemeClr val="tx1"/>
                </a:solidFill>
              </a:rPr>
              <a:t>clinically and microbiologically </a:t>
            </a:r>
            <a:r>
              <a:rPr lang="en-US" dirty="0" smtClean="0">
                <a:solidFill>
                  <a:schemeClr val="tx1"/>
                </a:solidFill>
              </a:rPr>
              <a:t>diagnosed </a:t>
            </a:r>
            <a:r>
              <a:rPr lang="en-US" dirty="0" err="1" smtClean="0">
                <a:solidFill>
                  <a:schemeClr val="tx1"/>
                </a:solidFill>
              </a:rPr>
              <a:t>onychomycosis</a:t>
            </a:r>
            <a:r>
              <a:rPr lang="en-US" dirty="0">
                <a:solidFill>
                  <a:schemeClr val="tx1"/>
                </a:solidFill>
              </a:rPr>
              <a:t> (If conventional </a:t>
            </a:r>
            <a:r>
              <a:rPr lang="en-US" dirty="0" smtClean="0">
                <a:solidFill>
                  <a:schemeClr val="tx1"/>
                </a:solidFill>
              </a:rPr>
              <a:t>antifungals not effective, contraindicated or denied </a:t>
            </a:r>
            <a:r>
              <a:rPr lang="en-US" dirty="0">
                <a:solidFill>
                  <a:schemeClr val="tx1"/>
                </a:solidFill>
              </a:rPr>
              <a:t>by the </a:t>
            </a:r>
            <a:r>
              <a:rPr lang="en-US" dirty="0" smtClean="0">
                <a:solidFill>
                  <a:schemeClr val="tx1"/>
                </a:solidFill>
              </a:rPr>
              <a:t>patient). Nail </a:t>
            </a:r>
            <a:r>
              <a:rPr lang="en-US" dirty="0">
                <a:solidFill>
                  <a:schemeClr val="tx1"/>
                </a:solidFill>
              </a:rPr>
              <a:t>plates were softened </a:t>
            </a:r>
            <a:r>
              <a:rPr lang="en-US" dirty="0" smtClean="0">
                <a:solidFill>
                  <a:schemeClr val="tx1"/>
                </a:solidFill>
              </a:rPr>
              <a:t>12 hours with </a:t>
            </a:r>
            <a:r>
              <a:rPr lang="en-US" dirty="0">
                <a:solidFill>
                  <a:schemeClr val="tx1"/>
                </a:solidFill>
              </a:rPr>
              <a:t>40% ointment urea </a:t>
            </a:r>
            <a:r>
              <a:rPr lang="en-US" dirty="0" smtClean="0">
                <a:solidFill>
                  <a:schemeClr val="tx1"/>
                </a:solidFill>
              </a:rPr>
              <a:t>before treatment. 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FIRST IMPRESSIONS ON RESULTS (end of study July 2014):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60 </a:t>
            </a:r>
            <a:r>
              <a:rPr lang="en-US" dirty="0">
                <a:solidFill>
                  <a:schemeClr val="tx1"/>
                </a:solidFill>
              </a:rPr>
              <a:t>patients have been included. 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MAL-PDT </a:t>
            </a:r>
            <a:r>
              <a:rPr lang="en-US" dirty="0">
                <a:solidFill>
                  <a:schemeClr val="tx1"/>
                </a:solidFill>
              </a:rPr>
              <a:t>seems to work better than red light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MAL-PDT seems to work better than classical antifungal for non-</a:t>
            </a:r>
            <a:r>
              <a:rPr lang="en-US" dirty="0" err="1">
                <a:solidFill>
                  <a:schemeClr val="tx1"/>
                </a:solidFill>
              </a:rPr>
              <a:t>dermatophyte</a:t>
            </a:r>
            <a:r>
              <a:rPr lang="en-US" dirty="0">
                <a:solidFill>
                  <a:schemeClr val="tx1"/>
                </a:solidFill>
              </a:rPr>
              <a:t> molds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Culture became negative, after the second treatment in most of the cases 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Treatment </a:t>
            </a:r>
            <a:r>
              <a:rPr lang="en-US" dirty="0">
                <a:solidFill>
                  <a:schemeClr val="tx1"/>
                </a:solidFill>
              </a:rPr>
              <a:t>failures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 err="1" smtClean="0">
                <a:solidFill>
                  <a:schemeClr val="tx1"/>
                </a:solidFill>
              </a:rPr>
              <a:t>dermatophytes</a:t>
            </a:r>
            <a:r>
              <a:rPr lang="en-US" dirty="0" smtClean="0">
                <a:solidFill>
                  <a:schemeClr val="tx1"/>
                </a:solidFill>
              </a:rPr>
              <a:t> could be associated with multiple nails infection and presence of </a:t>
            </a:r>
            <a:r>
              <a:rPr lang="en-US" dirty="0" err="1" smtClean="0">
                <a:solidFill>
                  <a:schemeClr val="tx1"/>
                </a:solidFill>
              </a:rPr>
              <a:t>tinea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pedis</a:t>
            </a:r>
            <a:r>
              <a:rPr lang="en-US" dirty="0" smtClean="0">
                <a:solidFill>
                  <a:schemeClr val="tx1"/>
                </a:solidFill>
              </a:rPr>
              <a:t> during </a:t>
            </a:r>
            <a:r>
              <a:rPr lang="en-US" dirty="0">
                <a:solidFill>
                  <a:schemeClr val="tx1"/>
                </a:solidFill>
              </a:rPr>
              <a:t>the follow-up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b="1" dirty="0" smtClean="0">
                <a:solidFill>
                  <a:schemeClr val="tx1"/>
                </a:solidFill>
              </a:rPr>
              <a:t>CONCLUSION: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>
                <a:solidFill>
                  <a:schemeClr val="tx1"/>
                </a:solidFill>
              </a:rPr>
              <a:t>onychomycosis</a:t>
            </a:r>
            <a:r>
              <a:rPr lang="en-US" dirty="0">
                <a:solidFill>
                  <a:schemeClr val="tx1"/>
                </a:solidFill>
              </a:rPr>
              <a:t> caused by </a:t>
            </a:r>
            <a:r>
              <a:rPr lang="en-US" dirty="0" err="1">
                <a:solidFill>
                  <a:schemeClr val="tx1"/>
                </a:solidFill>
              </a:rPr>
              <a:t>dermatophytes</a:t>
            </a:r>
            <a:r>
              <a:rPr lang="en-US" dirty="0">
                <a:solidFill>
                  <a:schemeClr val="tx1"/>
                </a:solidFill>
              </a:rPr>
              <a:t> combination of MAL-PDT for the nail and topical antifungal for the foot may prevent failures and </a:t>
            </a:r>
            <a:r>
              <a:rPr lang="en-US" dirty="0" smtClean="0">
                <a:solidFill>
                  <a:schemeClr val="tx1"/>
                </a:solidFill>
              </a:rPr>
              <a:t>recurrences.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8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484909" y="1102947"/>
            <a:ext cx="86590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800000"/>
                </a:solidFill>
              </a:rPr>
              <a:t>Abbreviations 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847397" y="2199227"/>
            <a:ext cx="6498317" cy="4270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AK</a:t>
            </a:r>
            <a:r>
              <a:rPr lang="fr-FR" sz="7200" dirty="0">
                <a:solidFill>
                  <a:srgbClr val="0F719D"/>
                </a:solidFill>
              </a:rPr>
              <a:t>		</a:t>
            </a:r>
            <a:r>
              <a:rPr lang="fr-FR" sz="7200" dirty="0" smtClean="0">
                <a:solidFill>
                  <a:srgbClr val="0F719D"/>
                </a:solidFill>
              </a:rPr>
              <a:t>	</a:t>
            </a:r>
            <a:r>
              <a:rPr lang="fr-FR" sz="7200" dirty="0" err="1" smtClean="0">
                <a:solidFill>
                  <a:srgbClr val="0F719D"/>
                </a:solidFill>
              </a:rPr>
              <a:t>Actinic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dirty="0" err="1">
                <a:solidFill>
                  <a:srgbClr val="0F719D"/>
                </a:solidFill>
              </a:rPr>
              <a:t>Keratosis</a:t>
            </a:r>
            <a:endParaRPr lang="fr-FR" sz="7200" dirty="0">
              <a:solidFill>
                <a:srgbClr val="0F719D"/>
              </a:solidFill>
            </a:endParaRP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BCC			Basal </a:t>
            </a:r>
            <a:r>
              <a:rPr lang="fr-FR" sz="7200" dirty="0" err="1" smtClean="0">
                <a:solidFill>
                  <a:srgbClr val="0F719D"/>
                </a:solidFill>
              </a:rPr>
              <a:t>Cell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dirty="0" err="1" smtClean="0">
                <a:solidFill>
                  <a:srgbClr val="0F719D"/>
                </a:solidFill>
              </a:rPr>
              <a:t>Carcinoma</a:t>
            </a:r>
            <a:r>
              <a:rPr lang="fr-FR" sz="7200" dirty="0" smtClean="0">
                <a:solidFill>
                  <a:srgbClr val="0F719D"/>
                </a:solidFill>
              </a:rPr>
              <a:t> (s=</a:t>
            </a:r>
            <a:r>
              <a:rPr lang="fr-FR" sz="7200" dirty="0" err="1" smtClean="0">
                <a:solidFill>
                  <a:srgbClr val="0F719D"/>
                </a:solidFill>
              </a:rPr>
              <a:t>superficial</a:t>
            </a:r>
            <a:r>
              <a:rPr lang="fr-FR" sz="7200" dirty="0" smtClean="0">
                <a:solidFill>
                  <a:srgbClr val="0F719D"/>
                </a:solidFill>
              </a:rPr>
              <a:t>; n=</a:t>
            </a:r>
            <a:r>
              <a:rPr lang="fr-FR" sz="7200" dirty="0" err="1" smtClean="0">
                <a:solidFill>
                  <a:srgbClr val="0F719D"/>
                </a:solidFill>
              </a:rPr>
              <a:t>nodular</a:t>
            </a:r>
            <a:r>
              <a:rPr lang="fr-FR" sz="7200" dirty="0" smtClean="0">
                <a:solidFill>
                  <a:srgbClr val="0F719D"/>
                </a:solidFill>
              </a:rPr>
              <a:t>)</a:t>
            </a: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C-PDT</a:t>
            </a:r>
            <a:r>
              <a:rPr lang="fr-FR" sz="7200" dirty="0">
                <a:solidFill>
                  <a:srgbClr val="0F719D"/>
                </a:solidFill>
              </a:rPr>
              <a:t>	</a:t>
            </a:r>
            <a:r>
              <a:rPr lang="fr-FR" sz="7200" dirty="0" smtClean="0">
                <a:solidFill>
                  <a:srgbClr val="0F719D"/>
                </a:solidFill>
              </a:rPr>
              <a:t>	</a:t>
            </a:r>
            <a:r>
              <a:rPr lang="fr-FR" sz="7200" dirty="0" err="1" smtClean="0">
                <a:solidFill>
                  <a:srgbClr val="0F719D"/>
                </a:solidFill>
              </a:rPr>
              <a:t>Conventional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dirty="0">
                <a:solidFill>
                  <a:srgbClr val="0F719D"/>
                </a:solidFill>
              </a:rPr>
              <a:t>PDT</a:t>
            </a:r>
          </a:p>
          <a:p>
            <a:pPr algn="l"/>
            <a:r>
              <a:rPr lang="fr-FR" sz="7200" dirty="0">
                <a:solidFill>
                  <a:srgbClr val="0F719D"/>
                </a:solidFill>
              </a:rPr>
              <a:t>CR		</a:t>
            </a:r>
            <a:r>
              <a:rPr lang="fr-FR" sz="7200" dirty="0" smtClean="0">
                <a:solidFill>
                  <a:srgbClr val="0F719D"/>
                </a:solidFill>
              </a:rPr>
              <a:t>	Complete </a:t>
            </a:r>
            <a:r>
              <a:rPr lang="fr-FR" sz="7200" dirty="0" err="1">
                <a:solidFill>
                  <a:srgbClr val="0F719D"/>
                </a:solidFill>
              </a:rPr>
              <a:t>Response</a:t>
            </a:r>
            <a:endParaRPr lang="fr-FR" sz="7200" dirty="0">
              <a:solidFill>
                <a:srgbClr val="0F719D"/>
              </a:solidFill>
            </a:endParaRPr>
          </a:p>
          <a:p>
            <a:pPr algn="l"/>
            <a:r>
              <a:rPr lang="fr-FR" sz="7200" dirty="0">
                <a:solidFill>
                  <a:srgbClr val="0F719D"/>
                </a:solidFill>
              </a:rPr>
              <a:t>DL-PDT	</a:t>
            </a:r>
            <a:r>
              <a:rPr lang="fr-FR" sz="7200" dirty="0" smtClean="0">
                <a:solidFill>
                  <a:srgbClr val="0F719D"/>
                </a:solidFill>
              </a:rPr>
              <a:t>	</a:t>
            </a:r>
            <a:r>
              <a:rPr lang="fr-FR" sz="7200" dirty="0" err="1" smtClean="0">
                <a:solidFill>
                  <a:srgbClr val="0F719D"/>
                </a:solidFill>
              </a:rPr>
              <a:t>Daylight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dirty="0" err="1">
                <a:solidFill>
                  <a:srgbClr val="0F719D"/>
                </a:solidFill>
              </a:rPr>
              <a:t>mediated</a:t>
            </a:r>
            <a:r>
              <a:rPr lang="fr-FR" sz="7200" dirty="0">
                <a:solidFill>
                  <a:srgbClr val="0F719D"/>
                </a:solidFill>
              </a:rPr>
              <a:t> PDT</a:t>
            </a:r>
          </a:p>
          <a:p>
            <a:pPr algn="l"/>
            <a:r>
              <a:rPr lang="fr-FR" sz="7200" dirty="0">
                <a:solidFill>
                  <a:srgbClr val="0F719D"/>
                </a:solidFill>
              </a:rPr>
              <a:t>LED		</a:t>
            </a:r>
            <a:r>
              <a:rPr lang="fr-FR" sz="7200" dirty="0" smtClean="0">
                <a:solidFill>
                  <a:srgbClr val="0F719D"/>
                </a:solidFill>
              </a:rPr>
              <a:t>	Light-</a:t>
            </a:r>
            <a:r>
              <a:rPr lang="fr-FR" sz="7200" dirty="0" err="1" smtClean="0">
                <a:solidFill>
                  <a:srgbClr val="0F719D"/>
                </a:solidFill>
              </a:rPr>
              <a:t>Emitting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dirty="0">
                <a:solidFill>
                  <a:srgbClr val="0F719D"/>
                </a:solidFill>
              </a:rPr>
              <a:t>Diode</a:t>
            </a:r>
          </a:p>
          <a:p>
            <a:pPr algn="l"/>
            <a:r>
              <a:rPr lang="fr-FR" sz="7200" dirty="0">
                <a:solidFill>
                  <a:srgbClr val="0F719D"/>
                </a:solidFill>
              </a:rPr>
              <a:t>MAL		</a:t>
            </a:r>
            <a:r>
              <a:rPr lang="fr-FR" sz="7200" dirty="0" smtClean="0">
                <a:solidFill>
                  <a:srgbClr val="0F719D"/>
                </a:solidFill>
              </a:rPr>
              <a:t>	</a:t>
            </a:r>
            <a:r>
              <a:rPr lang="fr-FR" sz="7200" dirty="0" err="1" smtClean="0">
                <a:solidFill>
                  <a:srgbClr val="0F719D"/>
                </a:solidFill>
              </a:rPr>
              <a:t>Methyl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dirty="0" err="1" smtClean="0">
                <a:solidFill>
                  <a:srgbClr val="0F719D"/>
                </a:solidFill>
              </a:rPr>
              <a:t>aminolevulinate</a:t>
            </a:r>
            <a:endParaRPr lang="fr-FR" sz="7200" dirty="0" smtClean="0">
              <a:solidFill>
                <a:srgbClr val="0F719D"/>
              </a:solidFill>
            </a:endParaRP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MF			Mycosis </a:t>
            </a:r>
            <a:r>
              <a:rPr lang="fr-FR" sz="7200" dirty="0" err="1" smtClean="0">
                <a:solidFill>
                  <a:srgbClr val="0F719D"/>
                </a:solidFill>
              </a:rPr>
              <a:t>fungoides</a:t>
            </a:r>
            <a:endParaRPr lang="fr-FR" sz="7200" dirty="0" smtClean="0">
              <a:solidFill>
                <a:srgbClr val="0F719D"/>
              </a:solidFill>
            </a:endParaRP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MRSA</a:t>
            </a:r>
            <a:r>
              <a:rPr lang="fr-FR" sz="7200" dirty="0">
                <a:solidFill>
                  <a:srgbClr val="0F719D"/>
                </a:solidFill>
              </a:rPr>
              <a:t>	</a:t>
            </a:r>
            <a:r>
              <a:rPr lang="fr-FR" sz="7200" dirty="0" smtClean="0">
                <a:solidFill>
                  <a:srgbClr val="0F719D"/>
                </a:solidFill>
              </a:rPr>
              <a:t>	</a:t>
            </a:r>
            <a:r>
              <a:rPr lang="fr-FR" sz="7200" dirty="0" err="1" smtClean="0">
                <a:solidFill>
                  <a:srgbClr val="0F719D"/>
                </a:solidFill>
              </a:rPr>
              <a:t>Methicillin-resistant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i="1" dirty="0" smtClean="0">
                <a:solidFill>
                  <a:srgbClr val="0F719D"/>
                </a:solidFill>
              </a:rPr>
              <a:t>Staphylococcus aureus</a:t>
            </a: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NMSC</a:t>
            </a:r>
            <a:r>
              <a:rPr lang="fr-FR" sz="7200" dirty="0">
                <a:solidFill>
                  <a:srgbClr val="0F719D"/>
                </a:solidFill>
              </a:rPr>
              <a:t>	</a:t>
            </a:r>
            <a:r>
              <a:rPr lang="fr-FR" sz="7200" dirty="0" smtClean="0">
                <a:solidFill>
                  <a:srgbClr val="0F719D"/>
                </a:solidFill>
              </a:rPr>
              <a:t>	Non-</a:t>
            </a:r>
            <a:r>
              <a:rPr lang="fr-FR" sz="7200" dirty="0" err="1" smtClean="0">
                <a:solidFill>
                  <a:srgbClr val="0F719D"/>
                </a:solidFill>
              </a:rPr>
              <a:t>Melanoma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dirty="0">
                <a:solidFill>
                  <a:srgbClr val="0F719D"/>
                </a:solidFill>
              </a:rPr>
              <a:t>Skin </a:t>
            </a:r>
            <a:r>
              <a:rPr lang="fr-FR" sz="7200" dirty="0" smtClean="0">
                <a:solidFill>
                  <a:srgbClr val="0F719D"/>
                </a:solidFill>
              </a:rPr>
              <a:t>Cancer</a:t>
            </a: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NS			Not </a:t>
            </a:r>
            <a:r>
              <a:rPr lang="fr-FR" sz="7200" dirty="0" err="1" smtClean="0">
                <a:solidFill>
                  <a:srgbClr val="0F719D"/>
                </a:solidFill>
              </a:rPr>
              <a:t>significant</a:t>
            </a:r>
            <a:endParaRPr lang="fr-FR" sz="7200" dirty="0">
              <a:solidFill>
                <a:srgbClr val="0F719D"/>
              </a:solidFill>
            </a:endParaRP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OTR </a:t>
            </a:r>
            <a:r>
              <a:rPr lang="fr-FR" sz="7200" dirty="0">
                <a:solidFill>
                  <a:srgbClr val="0F719D"/>
                </a:solidFill>
              </a:rPr>
              <a:t>		</a:t>
            </a:r>
            <a:r>
              <a:rPr lang="fr-FR" sz="7200" dirty="0" smtClean="0">
                <a:solidFill>
                  <a:srgbClr val="0F719D"/>
                </a:solidFill>
              </a:rPr>
              <a:t>	</a:t>
            </a:r>
            <a:r>
              <a:rPr lang="fr-FR" sz="7200" dirty="0" err="1" smtClean="0">
                <a:solidFill>
                  <a:srgbClr val="0F719D"/>
                </a:solidFill>
              </a:rPr>
              <a:t>Organ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dirty="0">
                <a:solidFill>
                  <a:srgbClr val="0F719D"/>
                </a:solidFill>
              </a:rPr>
              <a:t>Transplant </a:t>
            </a:r>
            <a:r>
              <a:rPr lang="fr-FR" sz="7200" dirty="0" err="1">
                <a:solidFill>
                  <a:srgbClr val="0F719D"/>
                </a:solidFill>
              </a:rPr>
              <a:t>Recipient</a:t>
            </a:r>
            <a:endParaRPr lang="fr-FR" sz="7200" dirty="0">
              <a:solidFill>
                <a:srgbClr val="0F719D"/>
              </a:solidFill>
            </a:endParaRP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PDT</a:t>
            </a:r>
            <a:r>
              <a:rPr lang="fr-FR" sz="7200" dirty="0">
                <a:solidFill>
                  <a:srgbClr val="0F719D"/>
                </a:solidFill>
              </a:rPr>
              <a:t>		</a:t>
            </a:r>
            <a:r>
              <a:rPr lang="fr-FR" sz="7200" dirty="0" smtClean="0">
                <a:solidFill>
                  <a:srgbClr val="0F719D"/>
                </a:solidFill>
              </a:rPr>
              <a:t>	</a:t>
            </a:r>
            <a:r>
              <a:rPr lang="fr-FR" sz="7200" dirty="0" err="1" smtClean="0">
                <a:solidFill>
                  <a:srgbClr val="0F719D"/>
                </a:solidFill>
              </a:rPr>
              <a:t>Photodynamic</a:t>
            </a:r>
            <a:r>
              <a:rPr lang="fr-FR" sz="7200" dirty="0" smtClean="0">
                <a:solidFill>
                  <a:srgbClr val="0F719D"/>
                </a:solidFill>
              </a:rPr>
              <a:t> </a:t>
            </a:r>
            <a:r>
              <a:rPr lang="fr-FR" sz="7200" dirty="0" err="1" smtClean="0">
                <a:solidFill>
                  <a:srgbClr val="0F719D"/>
                </a:solidFill>
              </a:rPr>
              <a:t>Therapy</a:t>
            </a:r>
            <a:endParaRPr lang="fr-FR" sz="7200" dirty="0" smtClean="0">
              <a:solidFill>
                <a:srgbClr val="0F719D"/>
              </a:solidFill>
            </a:endParaRPr>
          </a:p>
          <a:p>
            <a:pPr algn="l"/>
            <a:r>
              <a:rPr lang="fr-FR" sz="7200" dirty="0" err="1" smtClean="0">
                <a:solidFill>
                  <a:srgbClr val="0F719D"/>
                </a:solidFill>
              </a:rPr>
              <a:t>PpIX</a:t>
            </a:r>
            <a:r>
              <a:rPr lang="fr-FR" sz="7200" dirty="0" smtClean="0">
                <a:solidFill>
                  <a:srgbClr val="0F719D"/>
                </a:solidFill>
              </a:rPr>
              <a:t>			</a:t>
            </a:r>
            <a:r>
              <a:rPr lang="fr-FR" sz="7200" dirty="0" err="1" smtClean="0">
                <a:solidFill>
                  <a:srgbClr val="0F719D"/>
                </a:solidFill>
              </a:rPr>
              <a:t>Protoporphyrin</a:t>
            </a:r>
            <a:r>
              <a:rPr lang="fr-FR" sz="7200" dirty="0" smtClean="0">
                <a:solidFill>
                  <a:srgbClr val="0F719D"/>
                </a:solidFill>
              </a:rPr>
              <a:t> IX</a:t>
            </a:r>
            <a:endParaRPr lang="fr-FR" sz="7200" dirty="0">
              <a:solidFill>
                <a:srgbClr val="0F719D"/>
              </a:solidFill>
            </a:endParaRP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PR			Partial </a:t>
            </a:r>
            <a:r>
              <a:rPr lang="fr-FR" sz="7200" dirty="0" err="1" smtClean="0">
                <a:solidFill>
                  <a:srgbClr val="0F719D"/>
                </a:solidFill>
              </a:rPr>
              <a:t>response</a:t>
            </a:r>
            <a:endParaRPr lang="fr-FR" sz="7200" dirty="0" smtClean="0">
              <a:solidFill>
                <a:srgbClr val="0F719D"/>
              </a:solidFill>
            </a:endParaRPr>
          </a:p>
          <a:p>
            <a:pPr algn="l"/>
            <a:r>
              <a:rPr lang="fr-FR" sz="7200" dirty="0" smtClean="0">
                <a:solidFill>
                  <a:srgbClr val="0F719D"/>
                </a:solidFill>
              </a:rPr>
              <a:t>SD			Standard </a:t>
            </a:r>
            <a:r>
              <a:rPr lang="fr-FR" sz="7200" dirty="0" err="1" smtClean="0">
                <a:solidFill>
                  <a:srgbClr val="0F719D"/>
                </a:solidFill>
              </a:rPr>
              <a:t>deviation</a:t>
            </a:r>
            <a:endParaRPr lang="fr-FR" sz="7200" dirty="0">
              <a:solidFill>
                <a:srgbClr val="0F719D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8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 txBox="1">
            <a:spLocks/>
          </p:cNvSpPr>
          <p:nvPr/>
        </p:nvSpPr>
        <p:spPr>
          <a:xfrm>
            <a:off x="295275" y="2010699"/>
            <a:ext cx="8671171" cy="475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rgbClr val="0F719D"/>
                </a:solidFill>
              </a:rPr>
              <a:t>Pre-treatment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Influence </a:t>
            </a:r>
            <a:r>
              <a:rPr lang="en-US" sz="1200" dirty="0">
                <a:solidFill>
                  <a:srgbClr val="0F719D"/>
                </a:solidFill>
                <a:hlinkClick r:id="rId2" action="ppaction://hlinksldjump"/>
              </a:rPr>
              <a:t>of pre-treatment </a:t>
            </a: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on </a:t>
            </a:r>
            <a:r>
              <a:rPr lang="en-US" sz="1200" dirty="0">
                <a:solidFill>
                  <a:srgbClr val="0F719D"/>
                </a:solidFill>
                <a:hlinkClick r:id="rId2" action="ppaction://hlinksldjump"/>
              </a:rPr>
              <a:t>face and scalp AK on efficacy and </a:t>
            </a:r>
            <a:r>
              <a:rPr lang="en-US" sz="1200" dirty="0" smtClean="0">
                <a:solidFill>
                  <a:srgbClr val="0F719D"/>
                </a:solidFill>
                <a:hlinkClick r:id="rId2" action="ppaction://hlinksldjump"/>
              </a:rPr>
              <a:t>tolerability</a:t>
            </a:r>
            <a:r>
              <a:rPr lang="fr-FR" sz="1200" dirty="0" smtClean="0">
                <a:solidFill>
                  <a:srgbClr val="0F719D"/>
                </a:solidFill>
                <a:hlinkClick r:id="rId2" action="ppaction://hlinksldjump"/>
              </a:rPr>
              <a:t>.</a:t>
            </a:r>
            <a:r>
              <a:rPr lang="fr-FR" sz="1200" dirty="0" smtClean="0">
                <a:solidFill>
                  <a:srgbClr val="0F719D"/>
                </a:solidFill>
              </a:rPr>
              <a:t> </a:t>
            </a:r>
            <a:r>
              <a:rPr lang="en-US" sz="1200" dirty="0" smtClean="0">
                <a:solidFill>
                  <a:srgbClr val="0F719D"/>
                </a:solidFill>
              </a:rPr>
              <a:t>Patrick </a:t>
            </a:r>
            <a:r>
              <a:rPr lang="en-US" sz="1200" dirty="0" err="1" smtClean="0">
                <a:solidFill>
                  <a:srgbClr val="0F719D"/>
                </a:solidFill>
              </a:rPr>
              <a:t>Gholam</a:t>
            </a:r>
            <a:r>
              <a:rPr lang="en-US" sz="1200" dirty="0">
                <a:solidFill>
                  <a:srgbClr val="0F719D"/>
                </a:solidFill>
              </a:rPr>
              <a:t>, Heidelberg, </a:t>
            </a:r>
            <a:r>
              <a:rPr lang="en-US" sz="1200" dirty="0" smtClean="0">
                <a:solidFill>
                  <a:srgbClr val="0F719D"/>
                </a:solidFill>
              </a:rPr>
              <a:t>Germany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3" action="ppaction://hlinksldjump"/>
              </a:rPr>
              <a:t>Pretreatment 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with </a:t>
            </a:r>
            <a:r>
              <a:rPr lang="en-US" sz="1200" dirty="0" err="1">
                <a:solidFill>
                  <a:srgbClr val="0F719D"/>
                </a:solidFill>
                <a:hlinkClick r:id="rId3" action="ppaction://hlinksldjump"/>
              </a:rPr>
              <a:t>calcipotriol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 enhances MAL-induced </a:t>
            </a:r>
            <a:r>
              <a:rPr lang="en-US" sz="1200" dirty="0" err="1">
                <a:solidFill>
                  <a:srgbClr val="0F719D"/>
                </a:solidFill>
                <a:hlinkClick r:id="rId3" action="ppaction://hlinksldjump"/>
              </a:rPr>
              <a:t>PpIX</a:t>
            </a:r>
            <a:r>
              <a:rPr lang="en-US" sz="1200" dirty="0">
                <a:solidFill>
                  <a:srgbClr val="0F719D"/>
                </a:solidFill>
                <a:hlinkClick r:id="rId3" action="ppaction://hlinksldjump"/>
              </a:rPr>
              <a:t> formation. A murine </a:t>
            </a:r>
            <a:r>
              <a:rPr lang="en-US" sz="1200" dirty="0" smtClean="0">
                <a:solidFill>
                  <a:srgbClr val="0F719D"/>
                </a:solidFill>
                <a:hlinkClick r:id="rId3" action="ppaction://hlinksldjump"/>
              </a:rPr>
              <a:t>study</a:t>
            </a:r>
            <a:r>
              <a:rPr lang="fr-FR" sz="1200" dirty="0" smtClean="0">
                <a:solidFill>
                  <a:srgbClr val="0F719D"/>
                </a:solidFill>
                <a:hlinkClick r:id="rId3" action="ppaction://hlinksldjump"/>
              </a:rPr>
              <a:t>.</a:t>
            </a:r>
            <a:r>
              <a:rPr lang="fr-FR" sz="1200" dirty="0" smtClean="0">
                <a:solidFill>
                  <a:srgbClr val="0F719D"/>
                </a:solidFill>
              </a:rPr>
              <a:t> </a:t>
            </a:r>
            <a:r>
              <a:rPr lang="en-US" sz="1200" dirty="0" smtClean="0">
                <a:solidFill>
                  <a:srgbClr val="0F719D"/>
                </a:solidFill>
              </a:rPr>
              <a:t>Christiane </a:t>
            </a:r>
            <a:r>
              <a:rPr lang="en-US" sz="1200" dirty="0">
                <a:solidFill>
                  <a:srgbClr val="0F719D"/>
                </a:solidFill>
              </a:rPr>
              <a:t>Bay,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F719D"/>
                </a:solidFill>
                <a:hlinkClick r:id="rId4" action="ppaction://hlinksldjump"/>
              </a:rPr>
              <a:t>Fx</a:t>
            </a:r>
            <a:r>
              <a:rPr lang="en-US" sz="1200" dirty="0" smtClean="0">
                <a:solidFill>
                  <a:srgbClr val="0F719D"/>
                </a:solidFill>
                <a:hlinkClick r:id="rId4" action="ppaction://hlinksldjump"/>
              </a:rPr>
              <a:t> </a:t>
            </a:r>
            <a:r>
              <a:rPr lang="en-US" sz="1200" dirty="0">
                <a:solidFill>
                  <a:srgbClr val="0F719D"/>
                </a:solidFill>
                <a:hlinkClick r:id="rId4" action="ppaction://hlinksldjump"/>
              </a:rPr>
              <a:t>Laser + Daylight-PDT vs Daylight-PDT vs c-PDT vs laser alone in OTR.</a:t>
            </a:r>
            <a:r>
              <a:rPr lang="fr-FR" sz="1200" dirty="0">
                <a:solidFill>
                  <a:srgbClr val="0F719D"/>
                </a:solidFill>
                <a:hlinkClick r:id="rId4" action="ppaction://hlinksldjump"/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Katrine</a:t>
            </a:r>
            <a:r>
              <a:rPr lang="en-US" sz="1200" dirty="0">
                <a:solidFill>
                  <a:srgbClr val="0F719D"/>
                </a:solidFill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Togsverd</a:t>
            </a:r>
            <a:r>
              <a:rPr lang="en-US" sz="1200" dirty="0">
                <a:solidFill>
                  <a:srgbClr val="0F719D"/>
                </a:solidFill>
              </a:rPr>
              <a:t>-Bo,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5" action="ppaction://hlinksldjump"/>
              </a:rPr>
              <a:t>Conventional </a:t>
            </a:r>
            <a:r>
              <a:rPr lang="en-US" sz="1200" dirty="0">
                <a:solidFill>
                  <a:srgbClr val="0F719D"/>
                </a:solidFill>
                <a:hlinkClick r:id="rId5" action="ppaction://hlinksldjump"/>
              </a:rPr>
              <a:t>MAL-PDT with </a:t>
            </a:r>
            <a:r>
              <a:rPr lang="en-US" sz="1200" dirty="0" err="1">
                <a:solidFill>
                  <a:srgbClr val="0F719D"/>
                </a:solidFill>
                <a:hlinkClick r:id="rId5" action="ppaction://hlinksldjump"/>
              </a:rPr>
              <a:t>microneedling</a:t>
            </a:r>
            <a:r>
              <a:rPr lang="en-US" sz="1200" dirty="0">
                <a:solidFill>
                  <a:srgbClr val="0F719D"/>
                </a:solidFill>
                <a:hlinkClick r:id="rId5" action="ppaction://hlinksldjump"/>
              </a:rPr>
              <a:t> on actinically damaged </a:t>
            </a:r>
            <a:r>
              <a:rPr lang="en-US" sz="1200" dirty="0" smtClean="0">
                <a:solidFill>
                  <a:srgbClr val="0F719D"/>
                </a:solidFill>
                <a:hlinkClick r:id="rId5" action="ppaction://hlinksldjump"/>
              </a:rPr>
              <a:t>skin</a:t>
            </a:r>
            <a:r>
              <a:rPr lang="fr-FR" sz="1200" dirty="0" smtClean="0">
                <a:solidFill>
                  <a:srgbClr val="0F719D"/>
                </a:solidFill>
              </a:rPr>
              <a:t>. </a:t>
            </a:r>
            <a:r>
              <a:rPr lang="en-US" sz="1200" dirty="0">
                <a:solidFill>
                  <a:srgbClr val="0F719D"/>
                </a:solidFill>
              </a:rPr>
              <a:t>Luis </a:t>
            </a:r>
            <a:r>
              <a:rPr lang="en-US" sz="1200" dirty="0" err="1">
                <a:solidFill>
                  <a:srgbClr val="0F719D"/>
                </a:solidFill>
              </a:rPr>
              <a:t>Torezan</a:t>
            </a:r>
            <a:r>
              <a:rPr lang="en-US" sz="1200" dirty="0">
                <a:solidFill>
                  <a:srgbClr val="0F719D"/>
                </a:solidFill>
              </a:rPr>
              <a:t>, Sao Paulo, </a:t>
            </a:r>
            <a:r>
              <a:rPr lang="en-US" sz="1200" dirty="0" smtClean="0">
                <a:solidFill>
                  <a:srgbClr val="0F719D"/>
                </a:solidFill>
              </a:rPr>
              <a:t>Brazil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F719D"/>
              </a:solidFill>
            </a:endParaRPr>
          </a:p>
          <a:p>
            <a:pPr algn="l"/>
            <a:r>
              <a:rPr lang="en-US" sz="1400" b="1" dirty="0">
                <a:solidFill>
                  <a:srgbClr val="0F719D"/>
                </a:solidFill>
              </a:rPr>
              <a:t>Enhancing PDT tolerance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719D"/>
                </a:solidFill>
                <a:hlinkClick r:id="rId6" action="ppaction://hlinksldjump"/>
              </a:rPr>
              <a:t>Results of 2 </a:t>
            </a:r>
            <a:r>
              <a:rPr lang="en-US" sz="1200" dirty="0" err="1">
                <a:solidFill>
                  <a:srgbClr val="0F719D"/>
                </a:solidFill>
                <a:hlinkClick r:id="rId6" action="ppaction://hlinksldjump"/>
              </a:rPr>
              <a:t>randomised</a:t>
            </a:r>
            <a:r>
              <a:rPr lang="en-US" sz="1200" dirty="0">
                <a:solidFill>
                  <a:srgbClr val="0F719D"/>
                </a:solidFill>
                <a:hlinkClick r:id="rId6" action="ppaction://hlinksldjump"/>
              </a:rPr>
              <a:t>, controlled, phase III studies with Daylight-PDT in Australia and Europe</a:t>
            </a:r>
            <a:r>
              <a:rPr lang="fr-FR" sz="1200" dirty="0">
                <a:solidFill>
                  <a:srgbClr val="0F719D"/>
                </a:solidFill>
              </a:rPr>
              <a:t>. </a:t>
            </a:r>
            <a:r>
              <a:rPr lang="en-US" sz="1200" dirty="0">
                <a:solidFill>
                  <a:srgbClr val="0F719D"/>
                </a:solidFill>
              </a:rPr>
              <a:t>Jean-Philippe </a:t>
            </a:r>
            <a:r>
              <a:rPr lang="en-US" sz="1200" dirty="0" err="1">
                <a:solidFill>
                  <a:srgbClr val="0F719D"/>
                </a:solidFill>
              </a:rPr>
              <a:t>Lacour</a:t>
            </a:r>
            <a:r>
              <a:rPr lang="en-US" sz="1200" dirty="0">
                <a:solidFill>
                  <a:srgbClr val="0F719D"/>
                </a:solidFill>
              </a:rPr>
              <a:t>, Nice, France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7" action="ppaction://hlinksldjump"/>
              </a:rPr>
              <a:t>A </a:t>
            </a:r>
            <a:r>
              <a:rPr lang="en-US" sz="1200" dirty="0">
                <a:solidFill>
                  <a:srgbClr val="0F719D"/>
                </a:solidFill>
                <a:hlinkClick r:id="rId7" action="ppaction://hlinksldjump"/>
              </a:rPr>
              <a:t>new approach to a gentle PDT treatment.</a:t>
            </a:r>
            <a:r>
              <a:rPr lang="en-US" sz="1200" dirty="0">
                <a:solidFill>
                  <a:srgbClr val="0F719D"/>
                </a:solidFill>
              </a:rPr>
              <a:t> Stine </a:t>
            </a:r>
            <a:r>
              <a:rPr lang="en-US" sz="1200" dirty="0" err="1">
                <a:solidFill>
                  <a:srgbClr val="0F719D"/>
                </a:solidFill>
              </a:rPr>
              <a:t>Regin</a:t>
            </a:r>
            <a:r>
              <a:rPr lang="en-US" sz="1200" dirty="0">
                <a:solidFill>
                  <a:srgbClr val="0F719D"/>
                </a:solidFill>
              </a:rPr>
              <a:t> </a:t>
            </a:r>
            <a:r>
              <a:rPr lang="en-US" sz="1200" dirty="0" err="1">
                <a:solidFill>
                  <a:srgbClr val="0F719D"/>
                </a:solidFill>
              </a:rPr>
              <a:t>Wiegell</a:t>
            </a:r>
            <a:r>
              <a:rPr lang="en-US" sz="1200" dirty="0">
                <a:solidFill>
                  <a:srgbClr val="0F719D"/>
                </a:solidFill>
              </a:rPr>
              <a:t>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F719D"/>
                </a:solidFill>
                <a:hlinkClick r:id="rId8" action="ppaction://hlinksldjump"/>
              </a:rPr>
              <a:t>Pulse PDT: A </a:t>
            </a:r>
            <a:r>
              <a:rPr lang="en-US" sz="1200" dirty="0">
                <a:solidFill>
                  <a:srgbClr val="0F719D"/>
                </a:solidFill>
                <a:hlinkClick r:id="rId8" action="ppaction://hlinksldjump"/>
              </a:rPr>
              <a:t>promising new way to reduce inflammation in PDT without reducing </a:t>
            </a:r>
            <a:r>
              <a:rPr lang="en-US" sz="1200" dirty="0" smtClean="0">
                <a:solidFill>
                  <a:srgbClr val="0F719D"/>
                </a:solidFill>
                <a:hlinkClick r:id="rId8" action="ppaction://hlinksldjump"/>
              </a:rPr>
              <a:t>efficacy</a:t>
            </a:r>
            <a:r>
              <a:rPr lang="fr-FR" sz="1200" dirty="0" smtClean="0">
                <a:solidFill>
                  <a:srgbClr val="0F719D"/>
                </a:solidFill>
              </a:rPr>
              <a:t>. </a:t>
            </a:r>
            <a:r>
              <a:rPr lang="en-US" sz="1200" dirty="0" smtClean="0">
                <a:solidFill>
                  <a:srgbClr val="0F719D"/>
                </a:solidFill>
              </a:rPr>
              <a:t>Hans </a:t>
            </a:r>
            <a:r>
              <a:rPr lang="en-US" sz="1200" dirty="0">
                <a:solidFill>
                  <a:srgbClr val="0F719D"/>
                </a:solidFill>
              </a:rPr>
              <a:t>Christian </a:t>
            </a:r>
            <a:r>
              <a:rPr lang="en-US" sz="1200" dirty="0" err="1">
                <a:solidFill>
                  <a:srgbClr val="0F719D"/>
                </a:solidFill>
              </a:rPr>
              <a:t>Wulf</a:t>
            </a:r>
            <a:r>
              <a:rPr lang="en-US" sz="1200" dirty="0">
                <a:solidFill>
                  <a:srgbClr val="0F719D"/>
                </a:solidFill>
              </a:rPr>
              <a:t>, Copenhagen, </a:t>
            </a:r>
            <a:r>
              <a:rPr lang="en-US" sz="1200" dirty="0" smtClean="0">
                <a:solidFill>
                  <a:srgbClr val="0F719D"/>
                </a:solidFill>
              </a:rPr>
              <a:t>Denmark</a:t>
            </a:r>
            <a:endParaRPr lang="fr-FR" sz="12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F719D"/>
              </a:solidFill>
            </a:endParaRPr>
          </a:p>
          <a:p>
            <a:pPr algn="l"/>
            <a:r>
              <a:rPr lang="en-US" sz="1400" b="1" dirty="0">
                <a:solidFill>
                  <a:srgbClr val="0F719D"/>
                </a:solidFill>
              </a:rPr>
              <a:t>From </a:t>
            </a:r>
            <a:r>
              <a:rPr lang="en-US" sz="1400" b="1" dirty="0" smtClean="0">
                <a:solidFill>
                  <a:srgbClr val="0F719D"/>
                </a:solidFill>
              </a:rPr>
              <a:t>oncology </a:t>
            </a:r>
            <a:r>
              <a:rPr lang="en-US" sz="1400" b="1" dirty="0">
                <a:solidFill>
                  <a:srgbClr val="0F719D"/>
                </a:solidFill>
              </a:rPr>
              <a:t>to antimicrobial PDT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F719D"/>
                </a:solidFill>
                <a:hlinkClick r:id="rId9" action="ppaction://hlinksldjump"/>
              </a:rPr>
              <a:t>DEBATE: PDT in </a:t>
            </a:r>
            <a:r>
              <a:rPr lang="en-US" sz="1100" dirty="0" err="1">
                <a:solidFill>
                  <a:srgbClr val="0F719D"/>
                </a:solidFill>
                <a:hlinkClick r:id="rId9" action="ppaction://hlinksldjump"/>
              </a:rPr>
              <a:t>sBCC</a:t>
            </a:r>
            <a:r>
              <a:rPr lang="en-US" sz="1100" dirty="0">
                <a:solidFill>
                  <a:srgbClr val="0F719D"/>
                </a:solidFill>
                <a:hlinkClick r:id="rId9" action="ppaction://hlinksldjump"/>
              </a:rPr>
              <a:t> Studies results =&gt; when choosing PDT for </a:t>
            </a:r>
            <a:r>
              <a:rPr lang="en-US" sz="1100" dirty="0" err="1" smtClean="0">
                <a:solidFill>
                  <a:srgbClr val="0F719D"/>
                </a:solidFill>
                <a:hlinkClick r:id="rId9" action="ppaction://hlinksldjump"/>
              </a:rPr>
              <a:t>sBCC</a:t>
            </a:r>
            <a:r>
              <a:rPr lang="en-US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err="1" smtClean="0">
                <a:solidFill>
                  <a:srgbClr val="0F719D"/>
                </a:solidFill>
              </a:rPr>
              <a:t>Rianne</a:t>
            </a:r>
            <a:r>
              <a:rPr lang="en-US" sz="1100" dirty="0" smtClean="0">
                <a:solidFill>
                  <a:srgbClr val="0F719D"/>
                </a:solidFill>
              </a:rPr>
              <a:t> </a:t>
            </a:r>
            <a:r>
              <a:rPr lang="en-US" sz="1100" dirty="0">
                <a:solidFill>
                  <a:srgbClr val="0F719D"/>
                </a:solidFill>
              </a:rPr>
              <a:t>M.J.P. </a:t>
            </a:r>
            <a:r>
              <a:rPr lang="en-US" sz="1100" dirty="0" err="1">
                <a:solidFill>
                  <a:srgbClr val="0F719D"/>
                </a:solidFill>
              </a:rPr>
              <a:t>Gerritsen</a:t>
            </a:r>
            <a:r>
              <a:rPr lang="en-US" sz="1100" dirty="0">
                <a:solidFill>
                  <a:srgbClr val="0F719D"/>
                </a:solidFill>
              </a:rPr>
              <a:t>, </a:t>
            </a:r>
            <a:r>
              <a:rPr lang="en-US" sz="1100" dirty="0" err="1">
                <a:solidFill>
                  <a:srgbClr val="0F719D"/>
                </a:solidFill>
              </a:rPr>
              <a:t>Njimegen</a:t>
            </a:r>
            <a:r>
              <a:rPr lang="en-US" sz="1100" dirty="0">
                <a:solidFill>
                  <a:srgbClr val="0F719D"/>
                </a:solidFill>
              </a:rPr>
              <a:t>, The </a:t>
            </a:r>
            <a:r>
              <a:rPr lang="en-US" sz="1100" dirty="0" smtClean="0">
                <a:solidFill>
                  <a:srgbClr val="0F719D"/>
                </a:solidFill>
              </a:rPr>
              <a:t>Netherlands &amp; Nicole </a:t>
            </a:r>
            <a:r>
              <a:rPr lang="en-US" sz="1100" dirty="0" err="1">
                <a:solidFill>
                  <a:srgbClr val="0F719D"/>
                </a:solidFill>
              </a:rPr>
              <a:t>Kelleners-Smeets</a:t>
            </a:r>
            <a:r>
              <a:rPr lang="en-US" sz="1100" dirty="0">
                <a:solidFill>
                  <a:srgbClr val="0F719D"/>
                </a:solidFill>
              </a:rPr>
              <a:t>, Maastricht, The </a:t>
            </a:r>
            <a:r>
              <a:rPr lang="en-US" sz="1100" dirty="0" smtClean="0">
                <a:solidFill>
                  <a:srgbClr val="0F719D"/>
                </a:solidFill>
              </a:rPr>
              <a:t>Netherlands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0" action="ppaction://hlinksldjump"/>
              </a:rPr>
              <a:t>Patch-PDT: convenient and effective for actinic </a:t>
            </a:r>
            <a:r>
              <a:rPr lang="en-US" sz="1100" dirty="0" err="1" smtClean="0">
                <a:solidFill>
                  <a:srgbClr val="0F719D"/>
                </a:solidFill>
                <a:hlinkClick r:id="rId10" action="ppaction://hlinksldjump"/>
              </a:rPr>
              <a:t>cheilitis</a:t>
            </a:r>
            <a:r>
              <a:rPr lang="en-US" sz="1100" dirty="0" smtClean="0">
                <a:solidFill>
                  <a:srgbClr val="0F719D"/>
                </a:solidFill>
                <a:hlinkClick r:id="rId10" action="ppaction://hlinksldjump"/>
              </a:rPr>
              <a:t>?</a:t>
            </a:r>
            <a:r>
              <a:rPr lang="fr-FR" sz="1100" dirty="0" smtClean="0">
                <a:solidFill>
                  <a:srgbClr val="0F719D"/>
                </a:solidFill>
                <a:hlinkClick r:id="rId10" action="ppaction://hlinksldjump"/>
              </a:rPr>
              <a:t> </a:t>
            </a:r>
            <a:r>
              <a:rPr lang="fr-FR" sz="1100" dirty="0" smtClean="0">
                <a:solidFill>
                  <a:srgbClr val="0F719D"/>
                </a:solidFill>
              </a:rPr>
              <a:t>Sonja </a:t>
            </a:r>
            <a:r>
              <a:rPr lang="fr-FR" sz="1100" dirty="0" err="1" smtClean="0">
                <a:solidFill>
                  <a:srgbClr val="0F719D"/>
                </a:solidFill>
              </a:rPr>
              <a:t>Radakovic</a:t>
            </a:r>
            <a:r>
              <a:rPr lang="fr-FR" sz="1100" dirty="0" smtClean="0">
                <a:solidFill>
                  <a:srgbClr val="0F719D"/>
                </a:solidFill>
              </a:rPr>
              <a:t>, Vienna, </a:t>
            </a:r>
            <a:r>
              <a:rPr lang="fr-FR" sz="1100" dirty="0" err="1" smtClean="0">
                <a:solidFill>
                  <a:srgbClr val="0F719D"/>
                </a:solidFill>
              </a:rPr>
              <a:t>Austria</a:t>
            </a:r>
            <a:endParaRPr lang="fr-FR" sz="11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1" action="ppaction://hlinksldjump"/>
              </a:rPr>
              <a:t>PDT </a:t>
            </a:r>
            <a:r>
              <a:rPr lang="en-US" sz="1100" dirty="0">
                <a:solidFill>
                  <a:srgbClr val="0F719D"/>
                </a:solidFill>
                <a:hlinkClick r:id="rId11" action="ppaction://hlinksldjump"/>
              </a:rPr>
              <a:t>field treatment vs. lesion treatment in </a:t>
            </a:r>
            <a:r>
              <a:rPr lang="en-US" sz="1100" dirty="0" smtClean="0">
                <a:solidFill>
                  <a:srgbClr val="0F719D"/>
                </a:solidFill>
                <a:hlinkClick r:id="rId11" action="ppaction://hlinksldjump"/>
              </a:rPr>
              <a:t>AK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err="1" smtClean="0">
                <a:solidFill>
                  <a:srgbClr val="0F719D"/>
                </a:solidFill>
              </a:rPr>
              <a:t>Rianne</a:t>
            </a:r>
            <a:r>
              <a:rPr lang="en-US" sz="1100" dirty="0" smtClean="0">
                <a:solidFill>
                  <a:srgbClr val="0F719D"/>
                </a:solidFill>
              </a:rPr>
              <a:t> </a:t>
            </a:r>
            <a:r>
              <a:rPr lang="en-US" sz="1100" dirty="0">
                <a:solidFill>
                  <a:srgbClr val="0F719D"/>
                </a:solidFill>
              </a:rPr>
              <a:t>M.J.P. </a:t>
            </a:r>
            <a:r>
              <a:rPr lang="en-US" sz="1100" dirty="0" err="1">
                <a:solidFill>
                  <a:srgbClr val="0F719D"/>
                </a:solidFill>
              </a:rPr>
              <a:t>Gerritsen</a:t>
            </a:r>
            <a:r>
              <a:rPr lang="en-US" sz="1100" dirty="0">
                <a:solidFill>
                  <a:srgbClr val="0F719D"/>
                </a:solidFill>
              </a:rPr>
              <a:t>, Nijmegen, The </a:t>
            </a:r>
            <a:r>
              <a:rPr lang="en-US" sz="1100" dirty="0" smtClean="0">
                <a:solidFill>
                  <a:srgbClr val="0F719D"/>
                </a:solidFill>
              </a:rPr>
              <a:t>Netherlands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2" action="ppaction://hlinksldjump"/>
              </a:rPr>
              <a:t>MAL-PDT </a:t>
            </a:r>
            <a:r>
              <a:rPr lang="en-US" sz="1100" dirty="0">
                <a:solidFill>
                  <a:srgbClr val="0F719D"/>
                </a:solidFill>
                <a:hlinkClick r:id="rId12" action="ppaction://hlinksldjump"/>
              </a:rPr>
              <a:t>vs </a:t>
            </a:r>
            <a:r>
              <a:rPr lang="en-US" sz="1100" dirty="0" err="1">
                <a:solidFill>
                  <a:srgbClr val="0F719D"/>
                </a:solidFill>
                <a:hlinkClick r:id="rId12" action="ppaction://hlinksldjump"/>
              </a:rPr>
              <a:t>Imiquimod</a:t>
            </a:r>
            <a:r>
              <a:rPr lang="en-US" sz="1100" dirty="0">
                <a:solidFill>
                  <a:srgbClr val="0F719D"/>
                </a:solidFill>
                <a:hlinkClick r:id="rId12" action="ppaction://hlinksldjump"/>
              </a:rPr>
              <a:t> 5% cream for skin cancer </a:t>
            </a:r>
            <a:r>
              <a:rPr lang="en-US" sz="1100" dirty="0" smtClean="0">
                <a:solidFill>
                  <a:srgbClr val="0F719D"/>
                </a:solidFill>
                <a:hlinkClick r:id="rId12" action="ppaction://hlinksldjump"/>
              </a:rPr>
              <a:t>prevention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Elena </a:t>
            </a:r>
            <a:r>
              <a:rPr lang="en-US" sz="1100" dirty="0" err="1">
                <a:solidFill>
                  <a:srgbClr val="0F719D"/>
                </a:solidFill>
              </a:rPr>
              <a:t>Sotirou</a:t>
            </a:r>
            <a:r>
              <a:rPr lang="en-US" sz="1100" dirty="0">
                <a:solidFill>
                  <a:srgbClr val="0F719D"/>
                </a:solidFill>
              </a:rPr>
              <a:t>, Thessaloniki, </a:t>
            </a:r>
            <a:r>
              <a:rPr lang="en-US" sz="1100" dirty="0" smtClean="0">
                <a:solidFill>
                  <a:srgbClr val="0F719D"/>
                </a:solidFill>
              </a:rPr>
              <a:t>Greece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3" action="ppaction://hlinksldjump"/>
              </a:rPr>
              <a:t>MAL-PDT </a:t>
            </a:r>
            <a:r>
              <a:rPr lang="en-US" sz="1100" dirty="0">
                <a:solidFill>
                  <a:srgbClr val="0F719D"/>
                </a:solidFill>
                <a:hlinkClick r:id="rId13" action="ppaction://hlinksldjump"/>
              </a:rPr>
              <a:t>for mycosis </a:t>
            </a:r>
            <a:r>
              <a:rPr lang="en-US" sz="1100" dirty="0" err="1">
                <a:solidFill>
                  <a:srgbClr val="0F719D"/>
                </a:solidFill>
                <a:hlinkClick r:id="rId13" action="ppaction://hlinksldjump"/>
              </a:rPr>
              <a:t>fungoides</a:t>
            </a:r>
            <a:r>
              <a:rPr lang="en-US" sz="1100" dirty="0">
                <a:solidFill>
                  <a:srgbClr val="0F719D"/>
                </a:solidFill>
                <a:hlinkClick r:id="rId13" action="ppaction://hlinksldjump"/>
              </a:rPr>
              <a:t>: a prospective open study and review of literature </a:t>
            </a:r>
            <a:r>
              <a:rPr lang="fr-FR" sz="1100" dirty="0">
                <a:solidFill>
                  <a:srgbClr val="0F719D"/>
                </a:solidFill>
              </a:rPr>
              <a:t>. </a:t>
            </a:r>
            <a:r>
              <a:rPr lang="en-US" sz="1100" dirty="0" err="1">
                <a:solidFill>
                  <a:srgbClr val="0F719D"/>
                </a:solidFill>
              </a:rPr>
              <a:t>Gaelle</a:t>
            </a:r>
            <a:r>
              <a:rPr lang="en-US" sz="1100" dirty="0">
                <a:solidFill>
                  <a:srgbClr val="0F719D"/>
                </a:solidFill>
              </a:rPr>
              <a:t> </a:t>
            </a:r>
            <a:r>
              <a:rPr lang="en-US" sz="1100" dirty="0" err="1">
                <a:solidFill>
                  <a:srgbClr val="0F719D"/>
                </a:solidFill>
              </a:rPr>
              <a:t>Quéreux</a:t>
            </a:r>
            <a:r>
              <a:rPr lang="en-US" sz="1100" dirty="0">
                <a:solidFill>
                  <a:srgbClr val="0F719D"/>
                </a:solidFill>
              </a:rPr>
              <a:t>, Nantes, </a:t>
            </a:r>
            <a:r>
              <a:rPr lang="en-US" sz="1100" dirty="0" smtClean="0">
                <a:solidFill>
                  <a:srgbClr val="0F719D"/>
                </a:solidFill>
              </a:rPr>
              <a:t>France</a:t>
            </a:r>
            <a:endParaRPr lang="fr-FR" sz="1100" dirty="0" smtClean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4" action="ppaction://hlinksldjump"/>
              </a:rPr>
              <a:t>Antimicrobial </a:t>
            </a:r>
            <a:r>
              <a:rPr lang="en-US" sz="1100" dirty="0">
                <a:solidFill>
                  <a:srgbClr val="0F719D"/>
                </a:solidFill>
                <a:hlinkClick r:id="rId14" action="ppaction://hlinksldjump"/>
              </a:rPr>
              <a:t>PDT in chronic leg and foot </a:t>
            </a:r>
            <a:r>
              <a:rPr lang="en-US" sz="1100" dirty="0" smtClean="0">
                <a:solidFill>
                  <a:srgbClr val="0F719D"/>
                </a:solidFill>
                <a:hlinkClick r:id="rId14" action="ppaction://hlinksldjump"/>
              </a:rPr>
              <a:t>ulcers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Stan </a:t>
            </a:r>
            <a:r>
              <a:rPr lang="en-US" sz="1100" dirty="0">
                <a:solidFill>
                  <a:srgbClr val="0F719D"/>
                </a:solidFill>
              </a:rPr>
              <a:t>Brown, Leeds, </a:t>
            </a:r>
            <a:r>
              <a:rPr lang="en-US" sz="1100" dirty="0" smtClean="0">
                <a:solidFill>
                  <a:srgbClr val="0F719D"/>
                </a:solidFill>
              </a:rPr>
              <a:t>UK</a:t>
            </a:r>
            <a:endParaRPr lang="fr-FR" sz="1100" dirty="0">
              <a:solidFill>
                <a:srgbClr val="0F719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719D"/>
                </a:solidFill>
                <a:hlinkClick r:id="rId15" action="ppaction://hlinksldjump"/>
              </a:rPr>
              <a:t>Clinical </a:t>
            </a:r>
            <a:r>
              <a:rPr lang="en-US" sz="1100" dirty="0">
                <a:solidFill>
                  <a:srgbClr val="0F719D"/>
                </a:solidFill>
                <a:hlinkClick r:id="rId15" action="ppaction://hlinksldjump"/>
              </a:rPr>
              <a:t>and microbiological healing of </a:t>
            </a:r>
            <a:r>
              <a:rPr lang="en-US" sz="1100" dirty="0" err="1">
                <a:solidFill>
                  <a:srgbClr val="0F719D"/>
                </a:solidFill>
                <a:hlinkClick r:id="rId15" action="ppaction://hlinksldjump"/>
              </a:rPr>
              <a:t>onychomycosis</a:t>
            </a:r>
            <a:r>
              <a:rPr lang="en-US" sz="1100" dirty="0">
                <a:solidFill>
                  <a:srgbClr val="0F719D"/>
                </a:solidFill>
                <a:hlinkClick r:id="rId15" action="ppaction://hlinksldjump"/>
              </a:rPr>
              <a:t> after 3 sessions of conventional MAL-PDT vs </a:t>
            </a:r>
            <a:r>
              <a:rPr lang="en-US" sz="1100" dirty="0" smtClean="0">
                <a:solidFill>
                  <a:srgbClr val="0F719D"/>
                </a:solidFill>
                <a:hlinkClick r:id="rId15" action="ppaction://hlinksldjump"/>
              </a:rPr>
              <a:t>placebo</a:t>
            </a:r>
            <a:r>
              <a:rPr lang="fr-FR" sz="1100" dirty="0" smtClean="0">
                <a:solidFill>
                  <a:srgbClr val="0F719D"/>
                </a:solidFill>
              </a:rPr>
              <a:t>. </a:t>
            </a:r>
            <a:r>
              <a:rPr lang="en-US" sz="1100" dirty="0" smtClean="0">
                <a:solidFill>
                  <a:srgbClr val="0F719D"/>
                </a:solidFill>
              </a:rPr>
              <a:t>Yolanda </a:t>
            </a:r>
            <a:r>
              <a:rPr lang="en-US" sz="1100" dirty="0">
                <a:solidFill>
                  <a:srgbClr val="0F719D"/>
                </a:solidFill>
              </a:rPr>
              <a:t>Gilaberte, </a:t>
            </a:r>
            <a:r>
              <a:rPr lang="en-US" sz="1100" dirty="0" err="1">
                <a:solidFill>
                  <a:srgbClr val="0F719D"/>
                </a:solidFill>
              </a:rPr>
              <a:t>Huesca</a:t>
            </a:r>
            <a:r>
              <a:rPr lang="en-US" sz="1100" dirty="0">
                <a:solidFill>
                  <a:srgbClr val="0F719D"/>
                </a:solidFill>
              </a:rPr>
              <a:t>, </a:t>
            </a:r>
            <a:r>
              <a:rPr lang="en-US" sz="1100" dirty="0" smtClean="0">
                <a:solidFill>
                  <a:srgbClr val="0F719D"/>
                </a:solidFill>
              </a:rPr>
              <a:t>Spain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F719D"/>
              </a:solidFill>
            </a:endParaRPr>
          </a:p>
          <a:p>
            <a:pPr algn="l"/>
            <a:r>
              <a:rPr lang="en-US" sz="1200" dirty="0">
                <a:solidFill>
                  <a:srgbClr val="0F719D"/>
                </a:solidFill>
                <a:hlinkClick r:id="rId16" action="ppaction://hlinksldjump"/>
              </a:rPr>
              <a:t>Abbreviations</a:t>
            </a:r>
            <a:endParaRPr lang="fr-FR" sz="1200" dirty="0">
              <a:solidFill>
                <a:srgbClr val="0F719D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40863" y="1226046"/>
            <a:ext cx="7772400" cy="87796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rgbClr val="800000"/>
                </a:solidFill>
              </a:rPr>
              <a:t>Euro </a:t>
            </a:r>
            <a:r>
              <a:rPr lang="fr-FR" dirty="0">
                <a:solidFill>
                  <a:srgbClr val="800000"/>
                </a:solidFill>
              </a:rPr>
              <a:t>PDT </a:t>
            </a:r>
            <a:r>
              <a:rPr lang="en-US" dirty="0" smtClean="0">
                <a:solidFill>
                  <a:srgbClr val="800000"/>
                </a:solidFill>
              </a:rPr>
              <a:t>2014 highlights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250" y="3238500"/>
            <a:ext cx="8963025" cy="352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5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C00000"/>
                </a:solidFill>
              </a:rPr>
              <a:t>Influence of pre-treatment with urea cream 40% on face and scalp AK on efficacy and tolerability.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438151" y="2245946"/>
            <a:ext cx="8505824" cy="2440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6400" dirty="0">
                <a:solidFill>
                  <a:srgbClr val="0F719D"/>
                </a:solidFill>
              </a:rPr>
              <a:t>Patrick </a:t>
            </a:r>
            <a:r>
              <a:rPr lang="fr-FR" sz="6400" dirty="0" err="1">
                <a:solidFill>
                  <a:srgbClr val="0F719D"/>
                </a:solidFill>
              </a:rPr>
              <a:t>Gholam</a:t>
            </a:r>
            <a:r>
              <a:rPr lang="fr-FR" sz="6400" dirty="0">
                <a:solidFill>
                  <a:srgbClr val="0F719D"/>
                </a:solidFill>
              </a:rPr>
              <a:t>, Heidelberg, Germany</a:t>
            </a: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4400" b="1" dirty="0" smtClean="0">
                <a:solidFill>
                  <a:schemeClr val="tx1"/>
                </a:solidFill>
              </a:rPr>
              <a:t>METHODS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Retrospective </a:t>
            </a:r>
            <a:r>
              <a:rPr lang="en-US" sz="4400" dirty="0" err="1" smtClean="0">
                <a:solidFill>
                  <a:schemeClr val="tx1"/>
                </a:solidFill>
              </a:rPr>
              <a:t>monocentric</a:t>
            </a:r>
            <a:r>
              <a:rPr lang="en-US" sz="4400" dirty="0" smtClean="0">
                <a:solidFill>
                  <a:schemeClr val="tx1"/>
                </a:solidFill>
              </a:rPr>
              <a:t> study</a:t>
            </a: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44 </a:t>
            </a:r>
            <a:r>
              <a:rPr lang="en-US" sz="4400" dirty="0">
                <a:solidFill>
                  <a:schemeClr val="tx1"/>
                </a:solidFill>
              </a:rPr>
              <a:t>subjects aged </a:t>
            </a:r>
            <a:r>
              <a:rPr lang="en-US" sz="4400" dirty="0" smtClean="0">
                <a:solidFill>
                  <a:schemeClr val="tx1"/>
                </a:solidFill>
              </a:rPr>
              <a:t>73.2 </a:t>
            </a:r>
            <a:r>
              <a:rPr lang="en-US" sz="4400" dirty="0">
                <a:solidFill>
                  <a:schemeClr val="tx1"/>
                </a:solidFill>
              </a:rPr>
              <a:t>± 7.7 years (</a:t>
            </a:r>
            <a:r>
              <a:rPr lang="en-US" sz="4400" dirty="0" err="1">
                <a:solidFill>
                  <a:schemeClr val="tx1"/>
                </a:solidFill>
              </a:rPr>
              <a:t>mean±SD</a:t>
            </a:r>
            <a:r>
              <a:rPr lang="en-US" sz="4400" dirty="0">
                <a:solidFill>
                  <a:schemeClr val="tx1"/>
                </a:solidFill>
              </a:rPr>
              <a:t>) with multiple </a:t>
            </a:r>
            <a:r>
              <a:rPr lang="en-US" sz="4400" dirty="0" smtClean="0">
                <a:solidFill>
                  <a:schemeClr val="tx1"/>
                </a:solidFill>
              </a:rPr>
              <a:t>grade I-II AK (mean </a:t>
            </a:r>
            <a:r>
              <a:rPr lang="en-US" sz="4400" dirty="0">
                <a:solidFill>
                  <a:schemeClr val="tx1"/>
                </a:solidFill>
              </a:rPr>
              <a:t>11.1 per patient</a:t>
            </a:r>
            <a:r>
              <a:rPr lang="en-US" sz="4400" dirty="0" smtClean="0">
                <a:solidFill>
                  <a:schemeClr val="tx1"/>
                </a:solidFill>
              </a:rPr>
              <a:t>) on the forehead (mean field size 117 cm²):</a:t>
            </a:r>
          </a:p>
          <a:p>
            <a:pPr lvl="1" algn="l"/>
            <a:r>
              <a:rPr lang="en-US" sz="4400" dirty="0">
                <a:solidFill>
                  <a:schemeClr val="tx1"/>
                </a:solidFill>
              </a:rPr>
              <a:t>	</a:t>
            </a:r>
            <a:r>
              <a:rPr lang="en-US" sz="4400" dirty="0" smtClean="0">
                <a:solidFill>
                  <a:schemeClr val="tx1"/>
                </a:solidFill>
              </a:rPr>
              <a:t>15 </a:t>
            </a:r>
            <a:r>
              <a:rPr lang="en-US" sz="4400" dirty="0">
                <a:solidFill>
                  <a:schemeClr val="tx1"/>
                </a:solidFill>
              </a:rPr>
              <a:t>patients </a:t>
            </a:r>
            <a:r>
              <a:rPr lang="en-US" sz="4400" dirty="0" smtClean="0">
                <a:solidFill>
                  <a:schemeClr val="tx1"/>
                </a:solidFill>
              </a:rPr>
              <a:t>with curettage (CUR) prior </a:t>
            </a:r>
            <a:r>
              <a:rPr lang="en-US" sz="4400" dirty="0">
                <a:solidFill>
                  <a:schemeClr val="tx1"/>
                </a:solidFill>
              </a:rPr>
              <a:t>to </a:t>
            </a:r>
            <a:r>
              <a:rPr lang="en-US" sz="4400" dirty="0" smtClean="0">
                <a:solidFill>
                  <a:schemeClr val="tx1"/>
                </a:solidFill>
              </a:rPr>
              <a:t>MAL application</a:t>
            </a: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	15 patients </a:t>
            </a:r>
            <a:r>
              <a:rPr lang="en-US" sz="4400" dirty="0">
                <a:solidFill>
                  <a:schemeClr val="tx1"/>
                </a:solidFill>
              </a:rPr>
              <a:t>with 10% </a:t>
            </a:r>
            <a:r>
              <a:rPr lang="en-US" sz="4400" dirty="0" smtClean="0">
                <a:solidFill>
                  <a:schemeClr val="tx1"/>
                </a:solidFill>
              </a:rPr>
              <a:t>salicylic acid (SA) one </a:t>
            </a:r>
            <a:r>
              <a:rPr lang="en-US" sz="4400" dirty="0">
                <a:solidFill>
                  <a:schemeClr val="tx1"/>
                </a:solidFill>
              </a:rPr>
              <a:t>day prior to </a:t>
            </a:r>
            <a:r>
              <a:rPr lang="en-US" sz="4400" dirty="0" smtClean="0">
                <a:solidFill>
                  <a:schemeClr val="tx1"/>
                </a:solidFill>
              </a:rPr>
              <a:t>MAL-PDT  (field application)</a:t>
            </a:r>
            <a:r>
              <a:rPr lang="en-US" sz="4400" dirty="0">
                <a:solidFill>
                  <a:schemeClr val="tx1"/>
                </a:solidFill>
              </a:rPr>
              <a:t>	</a:t>
            </a:r>
            <a:endParaRPr lang="en-US" sz="4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4400" dirty="0">
                <a:solidFill>
                  <a:schemeClr val="tx1"/>
                </a:solidFill>
              </a:rPr>
              <a:t>	</a:t>
            </a:r>
            <a:r>
              <a:rPr lang="en-US" sz="4400" dirty="0" smtClean="0">
                <a:solidFill>
                  <a:schemeClr val="tx1"/>
                </a:solidFill>
              </a:rPr>
              <a:t>14 </a:t>
            </a:r>
            <a:r>
              <a:rPr lang="en-US" sz="4400" dirty="0">
                <a:solidFill>
                  <a:schemeClr val="tx1"/>
                </a:solidFill>
              </a:rPr>
              <a:t>patients with 40% </a:t>
            </a:r>
            <a:r>
              <a:rPr lang="en-US" sz="4400" dirty="0" smtClean="0">
                <a:solidFill>
                  <a:schemeClr val="tx1"/>
                </a:solidFill>
              </a:rPr>
              <a:t>urea (UR) one </a:t>
            </a:r>
            <a:r>
              <a:rPr lang="en-US" sz="4400" dirty="0">
                <a:solidFill>
                  <a:schemeClr val="tx1"/>
                </a:solidFill>
              </a:rPr>
              <a:t>day prior to </a:t>
            </a:r>
            <a:r>
              <a:rPr lang="en-US" sz="4400" dirty="0" smtClean="0">
                <a:solidFill>
                  <a:schemeClr val="tx1"/>
                </a:solidFill>
              </a:rPr>
              <a:t>MAL-PDT </a:t>
            </a:r>
            <a:r>
              <a:rPr lang="en-US" sz="4400" dirty="0">
                <a:solidFill>
                  <a:schemeClr val="tx1"/>
                </a:solidFill>
              </a:rPr>
              <a:t>(field application)	</a:t>
            </a:r>
            <a:endParaRPr lang="en-US" sz="4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Pain was assessed during illumination, efficacy was assessed at 1 month (1MAL-PDT session)</a:t>
            </a:r>
          </a:p>
          <a:p>
            <a:pPr lvl="1" algn="l"/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06365"/>
              </p:ext>
            </p:extLst>
          </p:nvPr>
        </p:nvGraphicFramePr>
        <p:xfrm>
          <a:off x="885826" y="4852670"/>
          <a:ext cx="7248284" cy="13411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467977"/>
                <a:gridCol w="1502880"/>
                <a:gridCol w="1502880"/>
                <a:gridCol w="1502880"/>
                <a:gridCol w="1271667"/>
              </a:tblGrid>
              <a:tr h="422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Curettage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N=15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Salicylic acid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 Urea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 value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Lesion CR (%)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68.5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Mean pain score  +/-SD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4.4 +/- 2.1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6.32 +/- 2.7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6.1 +/- 1.8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8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C00000"/>
                </a:solidFill>
              </a:rPr>
              <a:t>Influence of pre-treatment with urea cream 40% on face and scalp AK on efficacy and tolerability.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438151" y="2245946"/>
            <a:ext cx="8505824" cy="3945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6400" dirty="0">
                <a:solidFill>
                  <a:srgbClr val="0F719D"/>
                </a:solidFill>
              </a:rPr>
              <a:t>Patrick </a:t>
            </a:r>
            <a:r>
              <a:rPr lang="fr-FR" sz="6400" dirty="0" err="1">
                <a:solidFill>
                  <a:srgbClr val="0F719D"/>
                </a:solidFill>
              </a:rPr>
              <a:t>Gholam</a:t>
            </a:r>
            <a:r>
              <a:rPr lang="fr-FR" sz="6400" dirty="0">
                <a:solidFill>
                  <a:srgbClr val="0F719D"/>
                </a:solidFill>
              </a:rPr>
              <a:t>, Heidelberg, Germany</a:t>
            </a: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endParaRPr lang="en-US" sz="4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4400" b="1" dirty="0" smtClean="0">
                <a:solidFill>
                  <a:schemeClr val="tx1"/>
                </a:solidFill>
              </a:rPr>
              <a:t>RESULTS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4400" dirty="0">
                <a:solidFill>
                  <a:schemeClr val="tx1"/>
                </a:solidFill>
              </a:rPr>
              <a:t>S</a:t>
            </a:r>
            <a:r>
              <a:rPr lang="en-US" sz="4400" dirty="0" smtClean="0">
                <a:solidFill>
                  <a:schemeClr val="tx1"/>
                </a:solidFill>
              </a:rPr>
              <a:t>ignificantly </a:t>
            </a:r>
            <a:r>
              <a:rPr lang="en-US" sz="4400" dirty="0">
                <a:solidFill>
                  <a:schemeClr val="tx1"/>
                </a:solidFill>
              </a:rPr>
              <a:t>more pain </a:t>
            </a:r>
            <a:r>
              <a:rPr lang="en-US" sz="4400" dirty="0" smtClean="0">
                <a:solidFill>
                  <a:schemeClr val="tx1"/>
                </a:solidFill>
              </a:rPr>
              <a:t>with </a:t>
            </a:r>
            <a:r>
              <a:rPr lang="en-US" sz="4400" dirty="0" err="1">
                <a:solidFill>
                  <a:schemeClr val="tx1"/>
                </a:solidFill>
              </a:rPr>
              <a:t>keratolytic</a:t>
            </a:r>
            <a:r>
              <a:rPr lang="en-US" sz="4400" dirty="0">
                <a:solidFill>
                  <a:schemeClr val="tx1"/>
                </a:solidFill>
              </a:rPr>
              <a:t> pretreatment </a:t>
            </a: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No difference in lesion response rates</a:t>
            </a: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Side effects:</a:t>
            </a:r>
          </a:p>
          <a:p>
            <a:pPr lvl="1" algn="l"/>
            <a:r>
              <a:rPr lang="en-US" sz="4400" dirty="0">
                <a:solidFill>
                  <a:schemeClr val="tx1"/>
                </a:solidFill>
              </a:rPr>
              <a:t>	</a:t>
            </a:r>
            <a:r>
              <a:rPr lang="en-US" sz="4400" dirty="0" smtClean="0">
                <a:solidFill>
                  <a:schemeClr val="tx1"/>
                </a:solidFill>
              </a:rPr>
              <a:t>Curettage: slight </a:t>
            </a:r>
            <a:r>
              <a:rPr lang="en-US" sz="4400" dirty="0">
                <a:solidFill>
                  <a:schemeClr val="tx1"/>
                </a:solidFill>
              </a:rPr>
              <a:t>bleeding </a:t>
            </a:r>
            <a:r>
              <a:rPr lang="en-US" sz="4400" dirty="0" smtClean="0">
                <a:solidFill>
                  <a:schemeClr val="tx1"/>
                </a:solidFill>
              </a:rPr>
              <a:t>and pain </a:t>
            </a: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	Pretreatment </a:t>
            </a:r>
            <a:r>
              <a:rPr lang="en-US" sz="4400" dirty="0">
                <a:solidFill>
                  <a:schemeClr val="tx1"/>
                </a:solidFill>
              </a:rPr>
              <a:t>with SA or </a:t>
            </a:r>
            <a:r>
              <a:rPr lang="en-US" sz="4400" dirty="0" smtClean="0">
                <a:solidFill>
                  <a:schemeClr val="tx1"/>
                </a:solidFill>
              </a:rPr>
              <a:t>UR: mild </a:t>
            </a:r>
            <a:r>
              <a:rPr lang="en-US" sz="4400" dirty="0">
                <a:solidFill>
                  <a:schemeClr val="tx1"/>
                </a:solidFill>
              </a:rPr>
              <a:t>erythema in most </a:t>
            </a:r>
            <a:r>
              <a:rPr lang="en-US" sz="4400" dirty="0" smtClean="0">
                <a:solidFill>
                  <a:schemeClr val="tx1"/>
                </a:solidFill>
              </a:rPr>
              <a:t>patients </a:t>
            </a:r>
            <a:endParaRPr lang="en-US" sz="4400" dirty="0">
              <a:solidFill>
                <a:schemeClr val="tx1"/>
              </a:solidFill>
            </a:endParaRP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	In the </a:t>
            </a:r>
            <a:r>
              <a:rPr lang="en-US" sz="4400" dirty="0">
                <a:solidFill>
                  <a:schemeClr val="tx1"/>
                </a:solidFill>
              </a:rPr>
              <a:t>UR group 2 patients showed distinct </a:t>
            </a:r>
            <a:r>
              <a:rPr lang="en-US" sz="4400" dirty="0" smtClean="0">
                <a:solidFill>
                  <a:schemeClr val="tx1"/>
                </a:solidFill>
              </a:rPr>
              <a:t>irritation </a:t>
            </a:r>
            <a:r>
              <a:rPr lang="en-US" sz="4400" dirty="0">
                <a:solidFill>
                  <a:schemeClr val="tx1"/>
                </a:solidFill>
              </a:rPr>
              <a:t>of the </a:t>
            </a:r>
            <a:r>
              <a:rPr lang="en-US" sz="4400" dirty="0" smtClean="0">
                <a:solidFill>
                  <a:schemeClr val="tx1"/>
                </a:solidFill>
              </a:rPr>
              <a:t>skin and </a:t>
            </a:r>
            <a:r>
              <a:rPr lang="en-US" sz="4400" dirty="0">
                <a:solidFill>
                  <a:schemeClr val="tx1"/>
                </a:solidFill>
              </a:rPr>
              <a:t>one patient </a:t>
            </a:r>
            <a:r>
              <a:rPr lang="en-US" sz="4400" dirty="0" smtClean="0">
                <a:solidFill>
                  <a:schemeClr val="tx1"/>
                </a:solidFill>
              </a:rPr>
              <a:t>an erosion</a:t>
            </a:r>
          </a:p>
          <a:p>
            <a:pPr lvl="1" algn="l"/>
            <a:r>
              <a:rPr lang="en-US" sz="4400" dirty="0">
                <a:solidFill>
                  <a:schemeClr val="tx1"/>
                </a:solidFill>
              </a:rPr>
              <a:t>C</a:t>
            </a:r>
            <a:r>
              <a:rPr lang="en-US" sz="4400" dirty="0" smtClean="0">
                <a:solidFill>
                  <a:schemeClr val="tx1"/>
                </a:solidFill>
              </a:rPr>
              <a:t>osmetic </a:t>
            </a:r>
            <a:r>
              <a:rPr lang="en-US" sz="4400" dirty="0">
                <a:solidFill>
                  <a:schemeClr val="tx1"/>
                </a:solidFill>
              </a:rPr>
              <a:t>result 4 weeks </a:t>
            </a:r>
            <a:r>
              <a:rPr lang="en-US" sz="4400" dirty="0" smtClean="0">
                <a:solidFill>
                  <a:schemeClr val="tx1"/>
                </a:solidFill>
              </a:rPr>
              <a:t>after PDT </a:t>
            </a:r>
            <a:r>
              <a:rPr lang="en-US" sz="4400" dirty="0">
                <a:solidFill>
                  <a:schemeClr val="tx1"/>
                </a:solidFill>
              </a:rPr>
              <a:t>was excellent in all three </a:t>
            </a:r>
            <a:r>
              <a:rPr lang="en-US" sz="4400" dirty="0" smtClean="0">
                <a:solidFill>
                  <a:schemeClr val="tx1"/>
                </a:solidFill>
              </a:rPr>
              <a:t>groups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(no </a:t>
            </a:r>
            <a:r>
              <a:rPr lang="en-US" sz="4400" dirty="0">
                <a:solidFill>
                  <a:schemeClr val="tx1"/>
                </a:solidFill>
              </a:rPr>
              <a:t>scars, no </a:t>
            </a:r>
            <a:r>
              <a:rPr lang="en-US" sz="4400" dirty="0" smtClean="0">
                <a:solidFill>
                  <a:schemeClr val="tx1"/>
                </a:solidFill>
              </a:rPr>
              <a:t>hyper/hypopigmentation</a:t>
            </a:r>
            <a:r>
              <a:rPr lang="en-US" sz="4400" dirty="0">
                <a:solidFill>
                  <a:schemeClr val="tx1"/>
                </a:solidFill>
              </a:rPr>
              <a:t>) </a:t>
            </a:r>
          </a:p>
          <a:p>
            <a:pPr lvl="1" algn="l"/>
            <a:endParaRPr lang="en-US" sz="4400" dirty="0">
              <a:solidFill>
                <a:schemeClr val="tx1"/>
              </a:solidFill>
            </a:endParaRPr>
          </a:p>
          <a:p>
            <a:pPr lvl="1" algn="l"/>
            <a:r>
              <a:rPr lang="en-US" sz="4400" b="1" dirty="0">
                <a:solidFill>
                  <a:schemeClr val="tx1"/>
                </a:solidFill>
              </a:rPr>
              <a:t>CONCLUSION</a:t>
            </a:r>
            <a:r>
              <a:rPr lang="en-US" sz="4400" b="1" dirty="0" smtClean="0">
                <a:solidFill>
                  <a:schemeClr val="tx1"/>
                </a:solidFill>
              </a:rPr>
              <a:t>: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pPr lvl="1" algn="l"/>
            <a:r>
              <a:rPr lang="en-US" sz="4400" dirty="0" err="1" smtClean="0">
                <a:solidFill>
                  <a:schemeClr val="tx1"/>
                </a:solidFill>
              </a:rPr>
              <a:t>Keratolytic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p</a:t>
            </a:r>
            <a:r>
              <a:rPr lang="en-US" sz="4400" dirty="0" smtClean="0">
                <a:solidFill>
                  <a:schemeClr val="tx1"/>
                </a:solidFill>
              </a:rPr>
              <a:t>retreatment </a:t>
            </a:r>
            <a:r>
              <a:rPr lang="en-US" sz="4400" dirty="0">
                <a:solidFill>
                  <a:schemeClr val="tx1"/>
                </a:solidFill>
              </a:rPr>
              <a:t>with urea and salicylic </a:t>
            </a:r>
            <a:r>
              <a:rPr lang="en-US" sz="4400" dirty="0" smtClean="0">
                <a:solidFill>
                  <a:schemeClr val="tx1"/>
                </a:solidFill>
              </a:rPr>
              <a:t>acid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compared to curettage:</a:t>
            </a:r>
          </a:p>
          <a:p>
            <a:pPr marL="1028700" lvl="1" indent="-571500" algn="l">
              <a:buFontTx/>
              <a:buChar char="-"/>
            </a:pPr>
            <a:r>
              <a:rPr lang="en-US" sz="4400" dirty="0" smtClean="0">
                <a:solidFill>
                  <a:schemeClr val="tx1"/>
                </a:solidFill>
              </a:rPr>
              <a:t>comparable  lesion </a:t>
            </a:r>
            <a:r>
              <a:rPr lang="en-US" sz="4400" dirty="0">
                <a:solidFill>
                  <a:schemeClr val="tx1"/>
                </a:solidFill>
              </a:rPr>
              <a:t>response rates and cosmetic </a:t>
            </a:r>
            <a:r>
              <a:rPr lang="en-US" sz="4400" dirty="0" smtClean="0">
                <a:solidFill>
                  <a:schemeClr val="tx1"/>
                </a:solidFill>
              </a:rPr>
              <a:t>outcome</a:t>
            </a:r>
          </a:p>
          <a:p>
            <a:pPr marL="1028700" lvl="1" indent="-571500" algn="l">
              <a:buFontTx/>
              <a:buChar char="-"/>
            </a:pPr>
            <a:r>
              <a:rPr lang="en-US" sz="4400" dirty="0" smtClean="0">
                <a:solidFill>
                  <a:schemeClr val="tx1"/>
                </a:solidFill>
              </a:rPr>
              <a:t>increase </a:t>
            </a:r>
            <a:r>
              <a:rPr lang="en-US" sz="4400" dirty="0">
                <a:solidFill>
                  <a:schemeClr val="tx1"/>
                </a:solidFill>
              </a:rPr>
              <a:t>in pain during PDT and pronounced local reactions.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6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C00000"/>
                </a:solidFill>
              </a:rPr>
              <a:t>Pretreatment with </a:t>
            </a:r>
            <a:r>
              <a:rPr lang="en-US" sz="3600" dirty="0" err="1">
                <a:solidFill>
                  <a:srgbClr val="C00000"/>
                </a:solidFill>
              </a:rPr>
              <a:t>calcipotriol</a:t>
            </a:r>
            <a:r>
              <a:rPr lang="en-US" sz="3600" dirty="0">
                <a:solidFill>
                  <a:srgbClr val="C00000"/>
                </a:solidFill>
              </a:rPr>
              <a:t> enhances MAL-induced </a:t>
            </a:r>
            <a:r>
              <a:rPr lang="en-US" sz="3600" dirty="0" err="1">
                <a:solidFill>
                  <a:srgbClr val="C00000"/>
                </a:solidFill>
              </a:rPr>
              <a:t>PpIX</a:t>
            </a:r>
            <a:r>
              <a:rPr lang="en-US" sz="3600" dirty="0">
                <a:solidFill>
                  <a:srgbClr val="C00000"/>
                </a:solidFill>
              </a:rPr>
              <a:t> formation. A murine </a:t>
            </a:r>
            <a:r>
              <a:rPr lang="en-US" sz="3600" dirty="0" smtClean="0">
                <a:solidFill>
                  <a:srgbClr val="C00000"/>
                </a:solidFill>
              </a:rPr>
              <a:t>study.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619125" y="2245947"/>
            <a:ext cx="8067675" cy="3455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6400" dirty="0">
                <a:solidFill>
                  <a:srgbClr val="0F719D"/>
                </a:solidFill>
              </a:rPr>
              <a:t>Christiane </a:t>
            </a:r>
            <a:r>
              <a:rPr lang="fr-FR" sz="6400" dirty="0" err="1">
                <a:solidFill>
                  <a:srgbClr val="0F719D"/>
                </a:solidFill>
              </a:rPr>
              <a:t>Bay</a:t>
            </a:r>
            <a:r>
              <a:rPr lang="fr-FR" sz="6400" dirty="0">
                <a:solidFill>
                  <a:srgbClr val="0F719D"/>
                </a:solidFill>
              </a:rPr>
              <a:t>, </a:t>
            </a:r>
            <a:r>
              <a:rPr lang="fr-FR" sz="6400" dirty="0" err="1">
                <a:solidFill>
                  <a:srgbClr val="0F719D"/>
                </a:solidFill>
              </a:rPr>
              <a:t>Copenhagen</a:t>
            </a:r>
            <a:r>
              <a:rPr lang="fr-FR" sz="6400" dirty="0">
                <a:solidFill>
                  <a:srgbClr val="0F719D"/>
                </a:solidFill>
              </a:rPr>
              <a:t>, </a:t>
            </a:r>
            <a:r>
              <a:rPr lang="fr-FR" sz="6400" dirty="0" err="1">
                <a:solidFill>
                  <a:srgbClr val="0F719D"/>
                </a:solidFill>
              </a:rPr>
              <a:t>Denmark</a:t>
            </a:r>
            <a:endParaRPr lang="fr-FR" sz="6400" dirty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BACKGROUND: </a:t>
            </a:r>
          </a:p>
          <a:p>
            <a:pPr lvl="1" algn="l"/>
            <a:r>
              <a:rPr lang="en-US" sz="5600" dirty="0" err="1" smtClean="0">
                <a:solidFill>
                  <a:schemeClr val="tx1"/>
                </a:solidFill>
              </a:rPr>
              <a:t>PpIX</a:t>
            </a:r>
            <a:r>
              <a:rPr lang="en-US" sz="5600" dirty="0" smtClean="0">
                <a:solidFill>
                  <a:schemeClr val="tx1"/>
                </a:solidFill>
              </a:rPr>
              <a:t> </a:t>
            </a:r>
            <a:r>
              <a:rPr lang="en-US" sz="5600" dirty="0">
                <a:solidFill>
                  <a:schemeClr val="tx1"/>
                </a:solidFill>
              </a:rPr>
              <a:t>is </a:t>
            </a:r>
            <a:r>
              <a:rPr lang="en-US" sz="5600" dirty="0" smtClean="0">
                <a:solidFill>
                  <a:schemeClr val="tx1"/>
                </a:solidFill>
              </a:rPr>
              <a:t>highly correlated with terminal cell differentiation. Since vitamin </a:t>
            </a:r>
            <a:r>
              <a:rPr lang="en-US" sz="5600" dirty="0">
                <a:solidFill>
                  <a:schemeClr val="tx1"/>
                </a:solidFill>
              </a:rPr>
              <a:t>D is a </a:t>
            </a:r>
            <a:r>
              <a:rPr lang="en-US" sz="5600" dirty="0" smtClean="0">
                <a:solidFill>
                  <a:schemeClr val="tx1"/>
                </a:solidFill>
              </a:rPr>
              <a:t>pro-differentiating hormone</a:t>
            </a:r>
            <a:r>
              <a:rPr lang="en-US" sz="5600" dirty="0">
                <a:solidFill>
                  <a:schemeClr val="tx1"/>
                </a:solidFill>
              </a:rPr>
              <a:t>, we examined the potential of </a:t>
            </a:r>
            <a:r>
              <a:rPr lang="en-US" sz="5600" dirty="0" err="1">
                <a:solidFill>
                  <a:schemeClr val="tx1"/>
                </a:solidFill>
              </a:rPr>
              <a:t>calcipotriol</a:t>
            </a:r>
            <a:r>
              <a:rPr lang="en-US" sz="5600" dirty="0">
                <a:solidFill>
                  <a:schemeClr val="tx1"/>
                </a:solidFill>
              </a:rPr>
              <a:t> (CAL) to </a:t>
            </a:r>
            <a:r>
              <a:rPr lang="en-US" sz="5600" dirty="0" smtClean="0">
                <a:solidFill>
                  <a:schemeClr val="tx1"/>
                </a:solidFill>
              </a:rPr>
              <a:t>intensify </a:t>
            </a:r>
            <a:r>
              <a:rPr lang="en-US" sz="5600" dirty="0" err="1" smtClean="0">
                <a:solidFill>
                  <a:schemeClr val="tx1"/>
                </a:solidFill>
              </a:rPr>
              <a:t>PpIX</a:t>
            </a:r>
            <a:r>
              <a:rPr lang="en-US" sz="5600" dirty="0" smtClean="0">
                <a:solidFill>
                  <a:schemeClr val="tx1"/>
                </a:solidFill>
              </a:rPr>
              <a:t> </a:t>
            </a:r>
            <a:r>
              <a:rPr lang="en-US" sz="5600" dirty="0">
                <a:solidFill>
                  <a:schemeClr val="tx1"/>
                </a:solidFill>
              </a:rPr>
              <a:t>fluorescence from </a:t>
            </a:r>
            <a:r>
              <a:rPr lang="en-US" sz="5600" dirty="0" smtClean="0">
                <a:solidFill>
                  <a:schemeClr val="tx1"/>
                </a:solidFill>
              </a:rPr>
              <a:t>MAL. </a:t>
            </a:r>
          </a:p>
          <a:p>
            <a:pPr lvl="1" algn="l"/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METHODS:</a:t>
            </a:r>
          </a:p>
          <a:p>
            <a:pPr lvl="1" algn="l"/>
            <a:r>
              <a:rPr lang="en-US" sz="5600" dirty="0" err="1" smtClean="0">
                <a:solidFill>
                  <a:schemeClr val="tx1"/>
                </a:solidFill>
              </a:rPr>
              <a:t>Calcipotriol</a:t>
            </a:r>
            <a:r>
              <a:rPr lang="en-US" sz="5600" dirty="0" smtClean="0">
                <a:solidFill>
                  <a:schemeClr val="tx1"/>
                </a:solidFill>
              </a:rPr>
              <a:t> cream </a:t>
            </a:r>
            <a:r>
              <a:rPr lang="en-US" sz="5600" dirty="0">
                <a:solidFill>
                  <a:schemeClr val="tx1"/>
                </a:solidFill>
              </a:rPr>
              <a:t>(50 </a:t>
            </a:r>
            <a:r>
              <a:rPr lang="el-GR" sz="5600" dirty="0">
                <a:solidFill>
                  <a:schemeClr val="tx1"/>
                </a:solidFill>
              </a:rPr>
              <a:t>μ</a:t>
            </a:r>
            <a:r>
              <a:rPr lang="en-US" sz="5600" dirty="0">
                <a:solidFill>
                  <a:schemeClr val="tx1"/>
                </a:solidFill>
              </a:rPr>
              <a:t>g/g) was applied for </a:t>
            </a:r>
            <a:r>
              <a:rPr lang="en-US" sz="5600" dirty="0" smtClean="0">
                <a:solidFill>
                  <a:schemeClr val="tx1"/>
                </a:solidFill>
              </a:rPr>
              <a:t>3 days </a:t>
            </a:r>
            <a:r>
              <a:rPr lang="en-US" sz="5600" dirty="0">
                <a:solidFill>
                  <a:schemeClr val="tx1"/>
                </a:solidFill>
              </a:rPr>
              <a:t>prior to topical incubation </a:t>
            </a:r>
            <a:r>
              <a:rPr lang="en-US" sz="5600" dirty="0" smtClean="0">
                <a:solidFill>
                  <a:schemeClr val="tx1"/>
                </a:solidFill>
              </a:rPr>
              <a:t>for 3 </a:t>
            </a:r>
            <a:r>
              <a:rPr lang="en-US" sz="5600" dirty="0">
                <a:solidFill>
                  <a:schemeClr val="tx1"/>
                </a:solidFill>
              </a:rPr>
              <a:t>hours with MAL cream (160 mg/g) in UV-exposed (n=19) and </a:t>
            </a:r>
            <a:r>
              <a:rPr lang="en-US" sz="5600" dirty="0" smtClean="0">
                <a:solidFill>
                  <a:schemeClr val="tx1"/>
                </a:solidFill>
              </a:rPr>
              <a:t>non-UV-exposed (n=21</a:t>
            </a:r>
            <a:r>
              <a:rPr lang="en-US" sz="5600" dirty="0">
                <a:solidFill>
                  <a:schemeClr val="tx1"/>
                </a:solidFill>
              </a:rPr>
              <a:t>) hairless mice. </a:t>
            </a:r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RESULTS: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Without pretreatment, </a:t>
            </a:r>
            <a:r>
              <a:rPr lang="en-US" sz="5600" dirty="0" err="1" smtClean="0">
                <a:solidFill>
                  <a:schemeClr val="tx1"/>
                </a:solidFill>
              </a:rPr>
              <a:t>PpIX</a:t>
            </a:r>
            <a:r>
              <a:rPr lang="en-US" sz="5600" dirty="0" smtClean="0">
                <a:solidFill>
                  <a:schemeClr val="tx1"/>
                </a:solidFill>
              </a:rPr>
              <a:t> fluorescence is </a:t>
            </a:r>
            <a:r>
              <a:rPr lang="en-US" sz="5600" dirty="0">
                <a:solidFill>
                  <a:schemeClr val="tx1"/>
                </a:solidFill>
              </a:rPr>
              <a:t>higher in UV-exposed skin (P&lt;0.01)</a:t>
            </a:r>
          </a:p>
          <a:p>
            <a:pPr lvl="1" algn="l"/>
            <a:r>
              <a:rPr lang="en-US" sz="5600" dirty="0" err="1">
                <a:solidFill>
                  <a:schemeClr val="tx1"/>
                </a:solidFill>
              </a:rPr>
              <a:t>PpIX</a:t>
            </a:r>
            <a:r>
              <a:rPr lang="en-US" sz="5600" dirty="0">
                <a:solidFill>
                  <a:schemeClr val="tx1"/>
                </a:solidFill>
              </a:rPr>
              <a:t> fluorescence increased (~ 61%) with </a:t>
            </a:r>
            <a:r>
              <a:rPr lang="en-US" sz="5600" dirty="0" err="1">
                <a:solidFill>
                  <a:schemeClr val="tx1"/>
                </a:solidFill>
              </a:rPr>
              <a:t>calcipotriol</a:t>
            </a:r>
            <a:r>
              <a:rPr lang="en-US" sz="5600" dirty="0">
                <a:solidFill>
                  <a:schemeClr val="tx1"/>
                </a:solidFill>
              </a:rPr>
              <a:t> pretreatment in both UV-exposed mice and non-UV-exposed mice (p&lt;0.01). 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With </a:t>
            </a:r>
            <a:r>
              <a:rPr lang="en-US" sz="5600" dirty="0" err="1">
                <a:solidFill>
                  <a:schemeClr val="tx1"/>
                </a:solidFill>
              </a:rPr>
              <a:t>calcipotriol</a:t>
            </a:r>
            <a:r>
              <a:rPr lang="en-US" sz="5600" dirty="0">
                <a:solidFill>
                  <a:schemeClr val="tx1"/>
                </a:solidFill>
              </a:rPr>
              <a:t> pretreatment, </a:t>
            </a:r>
            <a:r>
              <a:rPr lang="en-US" sz="5600" dirty="0" err="1">
                <a:solidFill>
                  <a:schemeClr val="tx1"/>
                </a:solidFill>
              </a:rPr>
              <a:t>PpIX</a:t>
            </a:r>
            <a:r>
              <a:rPr lang="en-US" sz="5600" dirty="0">
                <a:solidFill>
                  <a:schemeClr val="tx1"/>
                </a:solidFill>
              </a:rPr>
              <a:t> fluorescence is similar in UV- and non-UV-exposed mice.</a:t>
            </a:r>
          </a:p>
          <a:p>
            <a:pPr lvl="1" algn="l"/>
            <a:endParaRPr lang="en-US" sz="56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CONCLUSION:</a:t>
            </a:r>
          </a:p>
          <a:p>
            <a:pPr lvl="1" algn="l"/>
            <a:r>
              <a:rPr lang="en-US" sz="5600" dirty="0" err="1">
                <a:solidFill>
                  <a:schemeClr val="tx1"/>
                </a:solidFill>
              </a:rPr>
              <a:t>C</a:t>
            </a:r>
            <a:r>
              <a:rPr lang="en-US" sz="5600" dirty="0" err="1" smtClean="0">
                <a:solidFill>
                  <a:schemeClr val="tx1"/>
                </a:solidFill>
              </a:rPr>
              <a:t>alcipotriol</a:t>
            </a:r>
            <a:r>
              <a:rPr lang="en-US" sz="5600" dirty="0" smtClean="0">
                <a:solidFill>
                  <a:schemeClr val="tx1"/>
                </a:solidFill>
              </a:rPr>
              <a:t> </a:t>
            </a:r>
            <a:r>
              <a:rPr lang="en-US" sz="5600" dirty="0">
                <a:solidFill>
                  <a:schemeClr val="tx1"/>
                </a:solidFill>
              </a:rPr>
              <a:t>enhances </a:t>
            </a:r>
            <a:r>
              <a:rPr lang="en-US" sz="5600" dirty="0" smtClean="0">
                <a:solidFill>
                  <a:schemeClr val="tx1"/>
                </a:solidFill>
              </a:rPr>
              <a:t>MAL-induced </a:t>
            </a:r>
            <a:r>
              <a:rPr lang="en-US" sz="5600" dirty="0" err="1">
                <a:solidFill>
                  <a:schemeClr val="tx1"/>
                </a:solidFill>
              </a:rPr>
              <a:t>PpIX</a:t>
            </a:r>
            <a:r>
              <a:rPr lang="en-US" sz="5600" dirty="0">
                <a:solidFill>
                  <a:schemeClr val="tx1"/>
                </a:solidFill>
              </a:rPr>
              <a:t> fluorescence in both UV-exposed and </a:t>
            </a:r>
            <a:r>
              <a:rPr lang="en-US" sz="5600" dirty="0" smtClean="0">
                <a:solidFill>
                  <a:schemeClr val="tx1"/>
                </a:solidFill>
              </a:rPr>
              <a:t>non-UV-exposed skin in this normal skin murine model.</a:t>
            </a:r>
            <a:endParaRPr lang="fr-FR" sz="3600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2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C00000"/>
                </a:solidFill>
              </a:rPr>
              <a:t>Fx</a:t>
            </a:r>
            <a:r>
              <a:rPr lang="en-US" sz="3600" dirty="0">
                <a:solidFill>
                  <a:srgbClr val="C00000"/>
                </a:solidFill>
              </a:rPr>
              <a:t> Laser + Daylight-PDT vs Daylight-PDT vs c-PDT vs laser alone in OTR.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619125" y="2245947"/>
            <a:ext cx="8067675" cy="2707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6400" dirty="0" err="1">
                <a:solidFill>
                  <a:srgbClr val="0F719D"/>
                </a:solidFill>
              </a:rPr>
              <a:t>Katrine</a:t>
            </a:r>
            <a:r>
              <a:rPr lang="fr-FR" sz="6400" dirty="0">
                <a:solidFill>
                  <a:srgbClr val="0F719D"/>
                </a:solidFill>
              </a:rPr>
              <a:t> </a:t>
            </a:r>
            <a:r>
              <a:rPr lang="fr-FR" sz="6400" dirty="0" err="1">
                <a:solidFill>
                  <a:srgbClr val="0F719D"/>
                </a:solidFill>
              </a:rPr>
              <a:t>Togsverd</a:t>
            </a:r>
            <a:r>
              <a:rPr lang="fr-FR" sz="6400" dirty="0">
                <a:solidFill>
                  <a:srgbClr val="0F719D"/>
                </a:solidFill>
              </a:rPr>
              <a:t>-Bo, </a:t>
            </a:r>
            <a:r>
              <a:rPr lang="fr-FR" sz="6400" dirty="0" err="1">
                <a:solidFill>
                  <a:srgbClr val="0F719D"/>
                </a:solidFill>
              </a:rPr>
              <a:t>Copenhagen</a:t>
            </a:r>
            <a:r>
              <a:rPr lang="fr-FR" sz="6400" dirty="0">
                <a:solidFill>
                  <a:srgbClr val="0F719D"/>
                </a:solidFill>
              </a:rPr>
              <a:t>, </a:t>
            </a:r>
            <a:r>
              <a:rPr lang="fr-FR" sz="6400" dirty="0" err="1">
                <a:solidFill>
                  <a:srgbClr val="0F719D"/>
                </a:solidFill>
              </a:rPr>
              <a:t>Denmark</a:t>
            </a:r>
            <a:endParaRPr lang="fr-FR" sz="6400" dirty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METHODS: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16 </a:t>
            </a:r>
            <a:r>
              <a:rPr lang="en-US" sz="5600" dirty="0">
                <a:solidFill>
                  <a:schemeClr val="tx1"/>
                </a:solidFill>
              </a:rPr>
              <a:t>OTR </a:t>
            </a:r>
            <a:r>
              <a:rPr lang="en-US" sz="5600" dirty="0" smtClean="0">
                <a:solidFill>
                  <a:schemeClr val="tx1"/>
                </a:solidFill>
              </a:rPr>
              <a:t>with 542 grade I-III AK </a:t>
            </a:r>
            <a:r>
              <a:rPr lang="en-US" sz="5600" dirty="0">
                <a:solidFill>
                  <a:schemeClr val="tx1"/>
                </a:solidFill>
              </a:rPr>
              <a:t>in </a:t>
            </a:r>
            <a:r>
              <a:rPr lang="en-US" sz="5600" dirty="0" smtClean="0">
                <a:solidFill>
                  <a:schemeClr val="tx1"/>
                </a:solidFill>
              </a:rPr>
              <a:t>field-</a:t>
            </a:r>
            <a:r>
              <a:rPr lang="en-US" sz="5600" dirty="0" err="1" smtClean="0">
                <a:solidFill>
                  <a:schemeClr val="tx1"/>
                </a:solidFill>
              </a:rPr>
              <a:t>cancerized</a:t>
            </a:r>
            <a:r>
              <a:rPr lang="en-US" sz="5600" dirty="0" smtClean="0">
                <a:solidFill>
                  <a:schemeClr val="tx1"/>
                </a:solidFill>
              </a:rPr>
              <a:t> skin (scalp</a:t>
            </a:r>
            <a:r>
              <a:rPr lang="en-US" sz="5600" dirty="0">
                <a:solidFill>
                  <a:schemeClr val="tx1"/>
                </a:solidFill>
              </a:rPr>
              <a:t>, </a:t>
            </a:r>
            <a:r>
              <a:rPr lang="en-US" sz="5600" dirty="0" smtClean="0">
                <a:solidFill>
                  <a:schemeClr val="tx1"/>
                </a:solidFill>
              </a:rPr>
              <a:t>chest, extremities). For each patient, after </a:t>
            </a:r>
            <a:r>
              <a:rPr lang="en-US" sz="5600" dirty="0">
                <a:solidFill>
                  <a:schemeClr val="tx1"/>
                </a:solidFill>
              </a:rPr>
              <a:t>application </a:t>
            </a:r>
            <a:r>
              <a:rPr lang="en-US" sz="5600" dirty="0" smtClean="0">
                <a:solidFill>
                  <a:schemeClr val="tx1"/>
                </a:solidFill>
              </a:rPr>
              <a:t>of sunscreen and curettage, 4 symmetrical </a:t>
            </a:r>
            <a:r>
              <a:rPr lang="en-US" sz="5600" dirty="0">
                <a:solidFill>
                  <a:schemeClr val="tx1"/>
                </a:solidFill>
              </a:rPr>
              <a:t>skin areas </a:t>
            </a:r>
            <a:r>
              <a:rPr lang="en-US" sz="5600" dirty="0" smtClean="0">
                <a:solidFill>
                  <a:schemeClr val="tx1"/>
                </a:solidFill>
              </a:rPr>
              <a:t>were randomized to:</a:t>
            </a:r>
          </a:p>
          <a:p>
            <a:pPr lvl="1" algn="l"/>
            <a:r>
              <a:rPr lang="en-US" sz="5200" dirty="0" smtClean="0">
                <a:solidFill>
                  <a:schemeClr val="tx1"/>
                </a:solidFill>
              </a:rPr>
              <a:t>- Conventional PDT (</a:t>
            </a:r>
            <a:r>
              <a:rPr lang="en-US" sz="5200" dirty="0" err="1" smtClean="0">
                <a:solidFill>
                  <a:schemeClr val="tx1"/>
                </a:solidFill>
              </a:rPr>
              <a:t>cPDT</a:t>
            </a:r>
            <a:r>
              <a:rPr lang="en-US" sz="5200" dirty="0" smtClean="0">
                <a:solidFill>
                  <a:schemeClr val="tx1"/>
                </a:solidFill>
              </a:rPr>
              <a:t>): </a:t>
            </a:r>
            <a:r>
              <a:rPr lang="en-US" sz="4400" dirty="0" smtClean="0">
                <a:solidFill>
                  <a:schemeClr val="tx1"/>
                </a:solidFill>
              </a:rPr>
              <a:t>3 hours incubation followed by </a:t>
            </a:r>
            <a:r>
              <a:rPr lang="en-US" sz="4400" dirty="0" err="1">
                <a:solidFill>
                  <a:schemeClr val="tx1"/>
                </a:solidFill>
              </a:rPr>
              <a:t>by</a:t>
            </a:r>
            <a:r>
              <a:rPr lang="en-US" sz="4400" dirty="0">
                <a:solidFill>
                  <a:schemeClr val="tx1"/>
                </a:solidFill>
              </a:rPr>
              <a:t> red light </a:t>
            </a:r>
            <a:r>
              <a:rPr lang="en-US" sz="4400" dirty="0" smtClean="0">
                <a:solidFill>
                  <a:schemeClr val="tx1"/>
                </a:solidFill>
              </a:rPr>
              <a:t>irradiation </a:t>
            </a:r>
            <a:r>
              <a:rPr lang="en-US" sz="4400" dirty="0">
                <a:solidFill>
                  <a:schemeClr val="tx1"/>
                </a:solidFill>
              </a:rPr>
              <a:t>at 37 </a:t>
            </a:r>
            <a:r>
              <a:rPr lang="en-US" sz="4400" dirty="0" smtClean="0">
                <a:solidFill>
                  <a:schemeClr val="tx1"/>
                </a:solidFill>
              </a:rPr>
              <a:t>J/cm² </a:t>
            </a:r>
            <a:endParaRPr lang="en-US" sz="5200" dirty="0">
              <a:solidFill>
                <a:schemeClr val="tx1"/>
              </a:solidFill>
            </a:endParaRPr>
          </a:p>
          <a:p>
            <a:pPr lvl="1" algn="l"/>
            <a:r>
              <a:rPr lang="en-US" sz="5200" dirty="0" smtClean="0">
                <a:solidFill>
                  <a:schemeClr val="tx1"/>
                </a:solidFill>
              </a:rPr>
              <a:t>- Daylight PDT (DL-PDT): </a:t>
            </a:r>
            <a:r>
              <a:rPr lang="en-US" sz="4400" dirty="0">
                <a:solidFill>
                  <a:schemeClr val="tx1"/>
                </a:solidFill>
              </a:rPr>
              <a:t>MAL incubated 2½ hours without occlusion </a:t>
            </a:r>
            <a:endParaRPr lang="en-US" sz="52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200" dirty="0" smtClean="0">
                <a:solidFill>
                  <a:schemeClr val="tx1"/>
                </a:solidFill>
              </a:rPr>
              <a:t>- Ablative fractional </a:t>
            </a:r>
            <a:r>
              <a:rPr lang="en-US" sz="5200" dirty="0">
                <a:solidFill>
                  <a:schemeClr val="tx1"/>
                </a:solidFill>
              </a:rPr>
              <a:t>laser resurfacing (AFL</a:t>
            </a:r>
            <a:r>
              <a:rPr lang="en-US" sz="5200" dirty="0" smtClean="0">
                <a:solidFill>
                  <a:schemeClr val="tx1"/>
                </a:solidFill>
              </a:rPr>
              <a:t>) alone</a:t>
            </a:r>
            <a:r>
              <a:rPr lang="en-US" sz="5200" dirty="0">
                <a:solidFill>
                  <a:schemeClr val="tx1"/>
                </a:solidFill>
              </a:rPr>
              <a:t>:  </a:t>
            </a:r>
            <a:r>
              <a:rPr lang="en-US" sz="4400" dirty="0">
                <a:solidFill>
                  <a:schemeClr val="tx1"/>
                </a:solidFill>
              </a:rPr>
              <a:t>2,940 nm </a:t>
            </a:r>
            <a:r>
              <a:rPr lang="en-US" sz="4400" dirty="0" err="1">
                <a:solidFill>
                  <a:schemeClr val="tx1"/>
                </a:solidFill>
              </a:rPr>
              <a:t>Er:YAG</a:t>
            </a:r>
            <a:r>
              <a:rPr lang="en-US" sz="4400" dirty="0">
                <a:solidFill>
                  <a:schemeClr val="tx1"/>
                </a:solidFill>
              </a:rPr>
              <a:t> laser </a:t>
            </a:r>
            <a:r>
              <a:rPr lang="en-US" sz="4400" dirty="0" smtClean="0">
                <a:solidFill>
                  <a:schemeClr val="tx1"/>
                </a:solidFill>
              </a:rPr>
              <a:t>at </a:t>
            </a:r>
            <a:r>
              <a:rPr lang="en-US" sz="4400" dirty="0">
                <a:solidFill>
                  <a:schemeClr val="tx1"/>
                </a:solidFill>
              </a:rPr>
              <a:t>2.3 </a:t>
            </a:r>
            <a:r>
              <a:rPr lang="en-US" sz="4400" dirty="0" err="1">
                <a:solidFill>
                  <a:schemeClr val="tx1"/>
                </a:solidFill>
              </a:rPr>
              <a:t>mJ</a:t>
            </a:r>
            <a:r>
              <a:rPr lang="en-US" sz="4400" dirty="0">
                <a:solidFill>
                  <a:schemeClr val="tx1"/>
                </a:solidFill>
              </a:rPr>
              <a:t>/pulse, 1.15W, two stacks, 50 </a:t>
            </a:r>
            <a:r>
              <a:rPr lang="en-US" sz="4400" dirty="0" smtClean="0">
                <a:solidFill>
                  <a:schemeClr val="tx1"/>
                </a:solidFill>
              </a:rPr>
              <a:t>	microsecond </a:t>
            </a:r>
            <a:r>
              <a:rPr lang="en-US" sz="4400" dirty="0">
                <a:solidFill>
                  <a:schemeClr val="tx1"/>
                </a:solidFill>
              </a:rPr>
              <a:t>pulse-duration, 2.4% </a:t>
            </a:r>
            <a:r>
              <a:rPr lang="en-US" sz="4400" dirty="0" smtClean="0">
                <a:solidFill>
                  <a:schemeClr val="tx1"/>
                </a:solidFill>
              </a:rPr>
              <a:t>density</a:t>
            </a:r>
          </a:p>
          <a:p>
            <a:pPr lvl="1" algn="l"/>
            <a:r>
              <a:rPr lang="en-US" sz="5200" dirty="0" smtClean="0">
                <a:solidFill>
                  <a:schemeClr val="tx1"/>
                </a:solidFill>
              </a:rPr>
              <a:t>- AFL-DL-PDT 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08912"/>
              </p:ext>
            </p:extLst>
          </p:nvPr>
        </p:nvGraphicFramePr>
        <p:xfrm>
          <a:off x="852488" y="5120159"/>
          <a:ext cx="7248283" cy="161980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215874"/>
                <a:gridCol w="1244783"/>
                <a:gridCol w="1244783"/>
                <a:gridCol w="1244783"/>
                <a:gridCol w="1244783"/>
                <a:gridCol w="1053277"/>
              </a:tblGrid>
              <a:tr h="37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18A8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cPDT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DL-PDT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AFL-DL-PDT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 value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Lesion CR at 3 months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Mean maximum pain score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4.5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2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C00000"/>
                </a:solidFill>
              </a:rPr>
              <a:t>Fx</a:t>
            </a:r>
            <a:r>
              <a:rPr lang="en-US" sz="3600" dirty="0">
                <a:solidFill>
                  <a:srgbClr val="C00000"/>
                </a:solidFill>
              </a:rPr>
              <a:t> Laser + Daylight-PDT vs Daylight-PDT vs c-PDT vs laser alone in OTR.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619125" y="2245947"/>
            <a:ext cx="8067675" cy="4475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6400" dirty="0" err="1">
                <a:solidFill>
                  <a:srgbClr val="0F719D"/>
                </a:solidFill>
              </a:rPr>
              <a:t>Katrine</a:t>
            </a:r>
            <a:r>
              <a:rPr lang="fr-FR" sz="6400" dirty="0">
                <a:solidFill>
                  <a:srgbClr val="0F719D"/>
                </a:solidFill>
              </a:rPr>
              <a:t> </a:t>
            </a:r>
            <a:r>
              <a:rPr lang="fr-FR" sz="6400" dirty="0" err="1">
                <a:solidFill>
                  <a:srgbClr val="0F719D"/>
                </a:solidFill>
              </a:rPr>
              <a:t>Togsverd</a:t>
            </a:r>
            <a:r>
              <a:rPr lang="fr-FR" sz="6400" dirty="0">
                <a:solidFill>
                  <a:srgbClr val="0F719D"/>
                </a:solidFill>
              </a:rPr>
              <a:t>-Bo, </a:t>
            </a:r>
            <a:r>
              <a:rPr lang="fr-FR" sz="6400" dirty="0" err="1">
                <a:solidFill>
                  <a:srgbClr val="0F719D"/>
                </a:solidFill>
              </a:rPr>
              <a:t>Copenhagen</a:t>
            </a:r>
            <a:r>
              <a:rPr lang="fr-FR" sz="6400" dirty="0">
                <a:solidFill>
                  <a:srgbClr val="0F719D"/>
                </a:solidFill>
              </a:rPr>
              <a:t>, </a:t>
            </a:r>
            <a:r>
              <a:rPr lang="fr-FR" sz="6400" dirty="0" err="1">
                <a:solidFill>
                  <a:srgbClr val="0F719D"/>
                </a:solidFill>
              </a:rPr>
              <a:t>Denmark</a:t>
            </a:r>
            <a:endParaRPr lang="fr-FR" sz="6400" dirty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RESULTS: 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At 3 months, AFL-DL-PDT </a:t>
            </a:r>
            <a:r>
              <a:rPr lang="en-US" sz="5600" dirty="0">
                <a:solidFill>
                  <a:schemeClr val="tx1"/>
                </a:solidFill>
              </a:rPr>
              <a:t>induced higher </a:t>
            </a:r>
            <a:r>
              <a:rPr lang="en-US" sz="5600" dirty="0" smtClean="0">
                <a:solidFill>
                  <a:schemeClr val="tx1"/>
                </a:solidFill>
              </a:rPr>
              <a:t>efficacy: 74</a:t>
            </a:r>
            <a:r>
              <a:rPr lang="en-US" sz="5600" dirty="0">
                <a:solidFill>
                  <a:schemeClr val="tx1"/>
                </a:solidFill>
              </a:rPr>
              <a:t>% </a:t>
            </a:r>
            <a:r>
              <a:rPr lang="en-US" sz="5600" dirty="0" smtClean="0">
                <a:solidFill>
                  <a:schemeClr val="tx1"/>
                </a:solidFill>
              </a:rPr>
              <a:t>lesion CR </a:t>
            </a:r>
            <a:r>
              <a:rPr lang="en-US" sz="5600" dirty="0">
                <a:solidFill>
                  <a:schemeClr val="tx1"/>
                </a:solidFill>
              </a:rPr>
              <a:t>compared to </a:t>
            </a:r>
            <a:r>
              <a:rPr lang="en-US" sz="5600" dirty="0" smtClean="0">
                <a:solidFill>
                  <a:schemeClr val="tx1"/>
                </a:solidFill>
              </a:rPr>
              <a:t>DL-PDT </a:t>
            </a:r>
            <a:r>
              <a:rPr lang="en-US" sz="5600" dirty="0">
                <a:solidFill>
                  <a:schemeClr val="tx1"/>
                </a:solidFill>
              </a:rPr>
              <a:t>(46%), </a:t>
            </a:r>
            <a:r>
              <a:rPr lang="en-US" sz="5600" dirty="0" err="1">
                <a:solidFill>
                  <a:schemeClr val="tx1"/>
                </a:solidFill>
              </a:rPr>
              <a:t>cPDT</a:t>
            </a:r>
            <a:r>
              <a:rPr lang="en-US" sz="5600" dirty="0">
                <a:solidFill>
                  <a:schemeClr val="tx1"/>
                </a:solidFill>
              </a:rPr>
              <a:t> (50%) and AFL (5</a:t>
            </a:r>
            <a:r>
              <a:rPr lang="en-US" sz="5600" dirty="0" smtClean="0">
                <a:solidFill>
                  <a:schemeClr val="tx1"/>
                </a:solidFill>
              </a:rPr>
              <a:t>%) for all grades of AK (</a:t>
            </a:r>
            <a:r>
              <a:rPr lang="en-US" sz="5600" dirty="0">
                <a:solidFill>
                  <a:schemeClr val="tx1"/>
                </a:solidFill>
              </a:rPr>
              <a:t>p&lt;0.001). </a:t>
            </a:r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Mean </a:t>
            </a:r>
            <a:r>
              <a:rPr lang="en-US" sz="5600" dirty="0">
                <a:solidFill>
                  <a:schemeClr val="tx1"/>
                </a:solidFill>
              </a:rPr>
              <a:t>maximal pain scores during AFL-</a:t>
            </a:r>
            <a:r>
              <a:rPr lang="en-US" sz="5600" dirty="0" err="1">
                <a:solidFill>
                  <a:schemeClr val="tx1"/>
                </a:solidFill>
              </a:rPr>
              <a:t>dPDT</a:t>
            </a:r>
            <a:r>
              <a:rPr lang="en-US" sz="5600" dirty="0">
                <a:solidFill>
                  <a:schemeClr val="tx1"/>
                </a:solidFill>
              </a:rPr>
              <a:t> (0.22), </a:t>
            </a:r>
            <a:r>
              <a:rPr lang="en-US" sz="5600" dirty="0" smtClean="0">
                <a:solidFill>
                  <a:schemeClr val="tx1"/>
                </a:solidFill>
              </a:rPr>
              <a:t>DL-PDT </a:t>
            </a:r>
            <a:r>
              <a:rPr lang="en-US" sz="5600" dirty="0">
                <a:solidFill>
                  <a:schemeClr val="tx1"/>
                </a:solidFill>
              </a:rPr>
              <a:t>(0.1) and AFL (0.6) were significantly lower compared to </a:t>
            </a:r>
            <a:r>
              <a:rPr lang="en-US" sz="5600" dirty="0" err="1">
                <a:solidFill>
                  <a:schemeClr val="tx1"/>
                </a:solidFill>
              </a:rPr>
              <a:t>cPDT</a:t>
            </a:r>
            <a:r>
              <a:rPr lang="en-US" sz="5600" dirty="0">
                <a:solidFill>
                  <a:schemeClr val="tx1"/>
                </a:solidFill>
              </a:rPr>
              <a:t> (4.5) (p&lt;0.001). 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Erythema </a:t>
            </a:r>
            <a:r>
              <a:rPr lang="en-US" sz="5600" dirty="0">
                <a:solidFill>
                  <a:schemeClr val="tx1"/>
                </a:solidFill>
              </a:rPr>
              <a:t>and crusting </a:t>
            </a:r>
            <a:r>
              <a:rPr lang="en-US" sz="5600" dirty="0" smtClean="0">
                <a:solidFill>
                  <a:schemeClr val="tx1"/>
                </a:solidFill>
              </a:rPr>
              <a:t>were more </a:t>
            </a:r>
            <a:r>
              <a:rPr lang="en-US" sz="5600" dirty="0">
                <a:solidFill>
                  <a:schemeClr val="tx1"/>
                </a:solidFill>
              </a:rPr>
              <a:t>intense </a:t>
            </a:r>
            <a:r>
              <a:rPr lang="en-US" sz="5600" dirty="0" smtClean="0">
                <a:solidFill>
                  <a:schemeClr val="tx1"/>
                </a:solidFill>
              </a:rPr>
              <a:t>in AFL-DL-PDT than DL-PDT and </a:t>
            </a:r>
            <a:r>
              <a:rPr lang="en-US" sz="5600" dirty="0" err="1" smtClean="0">
                <a:solidFill>
                  <a:schemeClr val="tx1"/>
                </a:solidFill>
              </a:rPr>
              <a:t>cPDT</a:t>
            </a:r>
            <a:r>
              <a:rPr lang="en-US" sz="5600" dirty="0" smtClean="0">
                <a:solidFill>
                  <a:schemeClr val="tx1"/>
                </a:solidFill>
              </a:rPr>
              <a:t> (p&lt;0.01</a:t>
            </a:r>
            <a:r>
              <a:rPr lang="en-US" sz="5600" dirty="0">
                <a:solidFill>
                  <a:schemeClr val="tx1"/>
                </a:solidFill>
              </a:rPr>
              <a:t>)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No </a:t>
            </a:r>
            <a:r>
              <a:rPr lang="en-US" sz="5600" dirty="0" err="1">
                <a:solidFill>
                  <a:schemeClr val="tx1"/>
                </a:solidFill>
              </a:rPr>
              <a:t>pigmentary</a:t>
            </a:r>
            <a:r>
              <a:rPr lang="en-US" sz="5600" dirty="0">
                <a:solidFill>
                  <a:schemeClr val="tx1"/>
                </a:solidFill>
              </a:rPr>
              <a:t> changes or scar formation at 3 months follow-up</a:t>
            </a:r>
          </a:p>
          <a:p>
            <a:pPr lvl="1" algn="l"/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CONCLUSIONS: 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AFL-DL-PDT enhances </a:t>
            </a:r>
            <a:r>
              <a:rPr lang="en-US" sz="5600" dirty="0">
                <a:solidFill>
                  <a:schemeClr val="tx1"/>
                </a:solidFill>
              </a:rPr>
              <a:t>efficacy </a:t>
            </a:r>
            <a:r>
              <a:rPr lang="en-US" sz="5600" dirty="0" smtClean="0">
                <a:solidFill>
                  <a:schemeClr val="tx1"/>
                </a:solidFill>
              </a:rPr>
              <a:t>with excellent </a:t>
            </a:r>
            <a:r>
              <a:rPr lang="en-US" sz="5600" dirty="0">
                <a:solidFill>
                  <a:schemeClr val="tx1"/>
                </a:solidFill>
              </a:rPr>
              <a:t>tolerability </a:t>
            </a:r>
            <a:r>
              <a:rPr lang="en-US" sz="5600" dirty="0" smtClean="0">
                <a:solidFill>
                  <a:schemeClr val="tx1"/>
                </a:solidFill>
              </a:rPr>
              <a:t>in </a:t>
            </a:r>
            <a:r>
              <a:rPr lang="en-US" sz="5600" dirty="0">
                <a:solidFill>
                  <a:schemeClr val="tx1"/>
                </a:solidFill>
              </a:rPr>
              <a:t>difficult-to-treat AK </a:t>
            </a:r>
            <a:r>
              <a:rPr lang="en-US" sz="5600" dirty="0" smtClean="0">
                <a:solidFill>
                  <a:schemeClr val="tx1"/>
                </a:solidFill>
              </a:rPr>
              <a:t>in OTR.</a:t>
            </a:r>
            <a:endParaRPr lang="fr-FR" sz="3600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7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 txBox="1">
            <a:spLocks/>
          </p:cNvSpPr>
          <p:nvPr/>
        </p:nvSpPr>
        <p:spPr>
          <a:xfrm>
            <a:off x="1136212" y="1102947"/>
            <a:ext cx="7550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C00000"/>
                </a:solidFill>
              </a:rPr>
              <a:t>Conventional MAL-PDT with </a:t>
            </a:r>
            <a:r>
              <a:rPr lang="en-US" sz="3600" dirty="0" err="1">
                <a:solidFill>
                  <a:srgbClr val="C00000"/>
                </a:solidFill>
              </a:rPr>
              <a:t>microneedling</a:t>
            </a:r>
            <a:r>
              <a:rPr lang="en-US" sz="3600" dirty="0">
                <a:solidFill>
                  <a:srgbClr val="C00000"/>
                </a:solidFill>
              </a:rPr>
              <a:t> on actinically damaged </a:t>
            </a:r>
            <a:r>
              <a:rPr lang="en-US" sz="3600" dirty="0" smtClean="0">
                <a:solidFill>
                  <a:srgbClr val="C00000"/>
                </a:solidFill>
              </a:rPr>
              <a:t>skin.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619125" y="2245947"/>
            <a:ext cx="8067675" cy="4475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6400" dirty="0">
                <a:solidFill>
                  <a:srgbClr val="0F719D"/>
                </a:solidFill>
              </a:rPr>
              <a:t>Luis </a:t>
            </a:r>
            <a:r>
              <a:rPr lang="fr-FR" sz="6400" dirty="0" err="1">
                <a:solidFill>
                  <a:srgbClr val="0F719D"/>
                </a:solidFill>
              </a:rPr>
              <a:t>Torezan</a:t>
            </a:r>
            <a:r>
              <a:rPr lang="fr-FR" sz="6400" dirty="0">
                <a:solidFill>
                  <a:srgbClr val="0F719D"/>
                </a:solidFill>
              </a:rPr>
              <a:t>, Sao Paulo, </a:t>
            </a:r>
            <a:r>
              <a:rPr lang="fr-FR" sz="6400" dirty="0" err="1">
                <a:solidFill>
                  <a:srgbClr val="0F719D"/>
                </a:solidFill>
              </a:rPr>
              <a:t>Brazil</a:t>
            </a:r>
            <a:endParaRPr lang="fr-FR" sz="6400" dirty="0">
              <a:solidFill>
                <a:srgbClr val="0F719D"/>
              </a:solidFill>
            </a:endParaRPr>
          </a:p>
          <a:p>
            <a:pPr algn="l"/>
            <a:endParaRPr lang="fr-FR" sz="2800" dirty="0" smtClean="0">
              <a:solidFill>
                <a:srgbClr val="0F719D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METHODS: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S</a:t>
            </a:r>
            <a:r>
              <a:rPr lang="en-US" sz="5600" dirty="0" smtClean="0">
                <a:solidFill>
                  <a:schemeClr val="tx1"/>
                </a:solidFill>
              </a:rPr>
              <a:t>plit-face study: 10 patients with symmetrically </a:t>
            </a:r>
            <a:r>
              <a:rPr lang="en-US" sz="5600" dirty="0">
                <a:solidFill>
                  <a:schemeClr val="tx1"/>
                </a:solidFill>
              </a:rPr>
              <a:t>distributed AKs and </a:t>
            </a:r>
            <a:r>
              <a:rPr lang="en-US" sz="5600" dirty="0" err="1">
                <a:solidFill>
                  <a:schemeClr val="tx1"/>
                </a:solidFill>
              </a:rPr>
              <a:t>photodamage</a:t>
            </a:r>
            <a:r>
              <a:rPr lang="en-US" sz="5600" dirty="0">
                <a:solidFill>
                  <a:schemeClr val="tx1"/>
                </a:solidFill>
              </a:rPr>
              <a:t> were </a:t>
            </a:r>
            <a:r>
              <a:rPr lang="en-US" sz="5600" dirty="0" smtClean="0">
                <a:solidFill>
                  <a:schemeClr val="tx1"/>
                </a:solidFill>
              </a:rPr>
              <a:t>randomized: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- conventional </a:t>
            </a:r>
            <a:r>
              <a:rPr lang="en-US" sz="5600" dirty="0">
                <a:solidFill>
                  <a:schemeClr val="tx1"/>
                </a:solidFill>
              </a:rPr>
              <a:t>MAL-PDT (Metvix®, Galderma, Brazil) </a:t>
            </a:r>
            <a:r>
              <a:rPr lang="en-US" sz="5600" dirty="0" smtClean="0">
                <a:solidFill>
                  <a:schemeClr val="tx1"/>
                </a:solidFill>
              </a:rPr>
              <a:t>with previous </a:t>
            </a:r>
            <a:r>
              <a:rPr lang="en-US" sz="5600" dirty="0">
                <a:solidFill>
                  <a:schemeClr val="tx1"/>
                </a:solidFill>
              </a:rPr>
              <a:t>gentle curettage </a:t>
            </a:r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- MAL-PDT combined with </a:t>
            </a:r>
            <a:r>
              <a:rPr lang="en-US" sz="5600" dirty="0">
                <a:solidFill>
                  <a:schemeClr val="tx1"/>
                </a:solidFill>
              </a:rPr>
              <a:t>1.5 mm high </a:t>
            </a:r>
            <a:r>
              <a:rPr lang="en-US" sz="5600" dirty="0" err="1">
                <a:solidFill>
                  <a:schemeClr val="tx1"/>
                </a:solidFill>
              </a:rPr>
              <a:t>microneedling</a:t>
            </a:r>
            <a:r>
              <a:rPr lang="en-US" sz="5600" dirty="0">
                <a:solidFill>
                  <a:schemeClr val="tx1"/>
                </a:solidFill>
              </a:rPr>
              <a:t> (</a:t>
            </a:r>
            <a:r>
              <a:rPr lang="en-US" sz="5600" dirty="0" err="1">
                <a:solidFill>
                  <a:schemeClr val="tx1"/>
                </a:solidFill>
              </a:rPr>
              <a:t>Dermaroller</a:t>
            </a:r>
            <a:r>
              <a:rPr lang="en-US" sz="5600" dirty="0" smtClean="0">
                <a:solidFill>
                  <a:schemeClr val="tx1"/>
                </a:solidFill>
              </a:rPr>
              <a:t>®) after </a:t>
            </a:r>
            <a:r>
              <a:rPr lang="en-US" sz="5600" dirty="0">
                <a:solidFill>
                  <a:schemeClr val="tx1"/>
                </a:solidFill>
              </a:rPr>
              <a:t>MAL </a:t>
            </a:r>
            <a:r>
              <a:rPr lang="en-US" sz="5600" dirty="0" smtClean="0">
                <a:solidFill>
                  <a:schemeClr val="tx1"/>
                </a:solidFill>
              </a:rPr>
              <a:t>application (MN-PDT). 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After </a:t>
            </a:r>
            <a:r>
              <a:rPr lang="en-US" sz="5600" dirty="0">
                <a:solidFill>
                  <a:schemeClr val="tx1"/>
                </a:solidFill>
              </a:rPr>
              <a:t>90 min of incubation, </a:t>
            </a:r>
            <a:r>
              <a:rPr lang="en-US" sz="5600" dirty="0" smtClean="0">
                <a:solidFill>
                  <a:schemeClr val="tx1"/>
                </a:solidFill>
              </a:rPr>
              <a:t>patients were </a:t>
            </a:r>
            <a:r>
              <a:rPr lang="en-US" sz="5600" dirty="0">
                <a:solidFill>
                  <a:schemeClr val="tx1"/>
                </a:solidFill>
              </a:rPr>
              <a:t>illuminated with red LED light </a:t>
            </a:r>
            <a:r>
              <a:rPr lang="en-US" sz="5600" dirty="0" smtClean="0">
                <a:solidFill>
                  <a:schemeClr val="tx1"/>
                </a:solidFill>
              </a:rPr>
              <a:t>(635 nm, 37 </a:t>
            </a:r>
            <a:r>
              <a:rPr lang="en-US" sz="5600" dirty="0">
                <a:solidFill>
                  <a:schemeClr val="tx1"/>
                </a:solidFill>
              </a:rPr>
              <a:t>J/cm²). </a:t>
            </a:r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endParaRPr lang="en-US" sz="56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RESULTS: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Average AK clearance was 88.3%, with no difference between the sides.</a:t>
            </a: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At </a:t>
            </a:r>
            <a:r>
              <a:rPr lang="en-US" sz="5600" dirty="0">
                <a:solidFill>
                  <a:schemeClr val="tx1"/>
                </a:solidFill>
              </a:rPr>
              <a:t>day </a:t>
            </a:r>
            <a:r>
              <a:rPr lang="en-US" sz="5600" dirty="0" smtClean="0">
                <a:solidFill>
                  <a:schemeClr val="tx1"/>
                </a:solidFill>
              </a:rPr>
              <a:t>30, global </a:t>
            </a:r>
            <a:r>
              <a:rPr lang="en-US" sz="5600" dirty="0">
                <a:solidFill>
                  <a:schemeClr val="tx1"/>
                </a:solidFill>
              </a:rPr>
              <a:t>scores for </a:t>
            </a:r>
            <a:r>
              <a:rPr lang="en-US" sz="5600" dirty="0" err="1">
                <a:solidFill>
                  <a:schemeClr val="tx1"/>
                </a:solidFill>
              </a:rPr>
              <a:t>photodamage</a:t>
            </a:r>
            <a:r>
              <a:rPr lang="en-US" sz="5600" dirty="0">
                <a:solidFill>
                  <a:schemeClr val="tx1"/>
                </a:solidFill>
              </a:rPr>
              <a:t>, mottled pigmentation, roughness, and </a:t>
            </a:r>
            <a:r>
              <a:rPr lang="en-US" sz="5600" dirty="0" smtClean="0">
                <a:solidFill>
                  <a:schemeClr val="tx1"/>
                </a:solidFill>
              </a:rPr>
              <a:t>sallowness improved </a:t>
            </a:r>
            <a:r>
              <a:rPr lang="en-US" sz="5600" dirty="0">
                <a:solidFill>
                  <a:schemeClr val="tx1"/>
                </a:solidFill>
              </a:rPr>
              <a:t>on both sides (p &lt; .05), but fine lines improved only </a:t>
            </a:r>
            <a:r>
              <a:rPr lang="en-US" sz="5600" dirty="0" smtClean="0">
                <a:solidFill>
                  <a:schemeClr val="tx1"/>
                </a:solidFill>
              </a:rPr>
              <a:t>on the </a:t>
            </a:r>
            <a:r>
              <a:rPr lang="en-US" sz="5600" dirty="0">
                <a:solidFill>
                  <a:schemeClr val="tx1"/>
                </a:solidFill>
              </a:rPr>
              <a:t>MN-PDT side (p = .004). </a:t>
            </a:r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At </a:t>
            </a:r>
            <a:r>
              <a:rPr lang="en-US" sz="5600" dirty="0">
                <a:solidFill>
                  <a:schemeClr val="tx1"/>
                </a:solidFill>
              </a:rPr>
              <a:t>day 90, facial erythema (p = .04) </a:t>
            </a:r>
            <a:r>
              <a:rPr lang="en-US" sz="5600" dirty="0" smtClean="0">
                <a:solidFill>
                  <a:schemeClr val="tx1"/>
                </a:solidFill>
              </a:rPr>
              <a:t>and coarse </a:t>
            </a:r>
            <a:r>
              <a:rPr lang="en-US" sz="5600" dirty="0">
                <a:solidFill>
                  <a:schemeClr val="tx1"/>
                </a:solidFill>
              </a:rPr>
              <a:t>wrinkles (p = .002) also improved on the MN-PDT side, in </a:t>
            </a:r>
            <a:r>
              <a:rPr lang="en-US" sz="5600" dirty="0" smtClean="0">
                <a:solidFill>
                  <a:schemeClr val="tx1"/>
                </a:solidFill>
              </a:rPr>
              <a:t>addition to </a:t>
            </a:r>
            <a:r>
              <a:rPr lang="en-US" sz="5600" dirty="0">
                <a:solidFill>
                  <a:schemeClr val="tx1"/>
                </a:solidFill>
              </a:rPr>
              <a:t>fine lines for conventional MAL-PDT (p = .01). </a:t>
            </a:r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dirty="0" smtClean="0">
                <a:solidFill>
                  <a:schemeClr val="tx1"/>
                </a:solidFill>
              </a:rPr>
              <a:t>Erythema </a:t>
            </a:r>
            <a:r>
              <a:rPr lang="en-US" sz="5600" dirty="0">
                <a:solidFill>
                  <a:schemeClr val="tx1"/>
                </a:solidFill>
              </a:rPr>
              <a:t>(p = .009</a:t>
            </a:r>
            <a:r>
              <a:rPr lang="en-US" sz="5600" dirty="0" smtClean="0">
                <a:solidFill>
                  <a:schemeClr val="tx1"/>
                </a:solidFill>
              </a:rPr>
              <a:t>), edema </a:t>
            </a:r>
            <a:r>
              <a:rPr lang="en-US" sz="5600" dirty="0">
                <a:solidFill>
                  <a:schemeClr val="tx1"/>
                </a:solidFill>
              </a:rPr>
              <a:t>(p = .01), crusting (p = .01) and pain(p = .004) were more </a:t>
            </a:r>
            <a:r>
              <a:rPr lang="en-US" sz="5600" dirty="0" smtClean="0">
                <a:solidFill>
                  <a:schemeClr val="tx1"/>
                </a:solidFill>
              </a:rPr>
              <a:t>common and </a:t>
            </a:r>
            <a:r>
              <a:rPr lang="en-US" sz="5600" dirty="0">
                <a:solidFill>
                  <a:schemeClr val="tx1"/>
                </a:solidFill>
              </a:rPr>
              <a:t>intense on the MN-PDT side. One patient developed a secondary </a:t>
            </a:r>
            <a:r>
              <a:rPr lang="en-US" sz="5600" dirty="0" smtClean="0">
                <a:solidFill>
                  <a:schemeClr val="tx1"/>
                </a:solidFill>
              </a:rPr>
              <a:t>bacterial infection </a:t>
            </a:r>
            <a:r>
              <a:rPr lang="en-US" sz="5600" dirty="0">
                <a:solidFill>
                  <a:schemeClr val="tx1"/>
                </a:solidFill>
              </a:rPr>
              <a:t>at day 7 on the MN-PDT side. </a:t>
            </a:r>
            <a:endParaRPr lang="en-US" sz="5600" dirty="0" smtClean="0">
              <a:solidFill>
                <a:schemeClr val="tx1"/>
              </a:solidFill>
            </a:endParaRPr>
          </a:p>
          <a:p>
            <a:pPr lvl="1" algn="l"/>
            <a:endParaRPr lang="en-US" sz="56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600" b="1" dirty="0" smtClean="0">
                <a:solidFill>
                  <a:schemeClr val="tx1"/>
                </a:solidFill>
              </a:rPr>
              <a:t>CONCLUSION:</a:t>
            </a:r>
            <a:endParaRPr lang="en-US" sz="5600" b="1" dirty="0">
              <a:solidFill>
                <a:schemeClr val="tx1"/>
              </a:solidFill>
            </a:endParaRPr>
          </a:p>
          <a:p>
            <a:pPr lvl="1" algn="l"/>
            <a:r>
              <a:rPr lang="en-US" sz="5600" dirty="0" err="1">
                <a:solidFill>
                  <a:schemeClr val="tx1"/>
                </a:solidFill>
              </a:rPr>
              <a:t>Microneedling</a:t>
            </a:r>
            <a:r>
              <a:rPr lang="en-US" sz="5600" dirty="0">
                <a:solidFill>
                  <a:schemeClr val="tx1"/>
                </a:solidFill>
              </a:rPr>
              <a:t>-assisted PDT is a safe and effective method and can </a:t>
            </a:r>
            <a:r>
              <a:rPr lang="en-US" sz="5600" dirty="0" smtClean="0">
                <a:solidFill>
                  <a:schemeClr val="tx1"/>
                </a:solidFill>
              </a:rPr>
              <a:t>produce superior </a:t>
            </a:r>
            <a:r>
              <a:rPr lang="en-US" sz="5600" dirty="0">
                <a:solidFill>
                  <a:schemeClr val="tx1"/>
                </a:solidFill>
              </a:rPr>
              <a:t>cosmetic results to conventional MAL-PDT for improving </a:t>
            </a:r>
            <a:r>
              <a:rPr lang="en-US" sz="5600" dirty="0" err="1" smtClean="0">
                <a:solidFill>
                  <a:schemeClr val="tx1"/>
                </a:solidFill>
              </a:rPr>
              <a:t>photodamaged</a:t>
            </a:r>
            <a:r>
              <a:rPr lang="en-US" sz="5600" dirty="0" smtClean="0">
                <a:solidFill>
                  <a:schemeClr val="tx1"/>
                </a:solidFill>
              </a:rPr>
              <a:t> skin.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6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4A3CA"/>
      </a:accent1>
      <a:accent2>
        <a:srgbClr val="713832"/>
      </a:accent2>
      <a:accent3>
        <a:srgbClr val="07233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8490</TotalTime>
  <Words>4264</Words>
  <Application>Microsoft Office PowerPoint</Application>
  <PresentationFormat>On-screen Show (4:3)</PresentationFormat>
  <Paragraphs>557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Thème Office</vt:lpstr>
      <vt:lpstr>Euro PDT 2014 highlights</vt:lpstr>
      <vt:lpstr>Euro PDT 2014 highlights</vt:lpstr>
      <vt:lpstr>Euro PDT 2014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 PDT 2014 highlights</vt:lpstr>
      <vt:lpstr>PowerPoint Presentation</vt:lpstr>
      <vt:lpstr>PowerPoint Presentation</vt:lpstr>
      <vt:lpstr>PowerPoint Presentation</vt:lpstr>
      <vt:lpstr>PowerPoint Presentation</vt:lpstr>
      <vt:lpstr>Euro PDT 2014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Cliquez et modifiez le titre</dc:title>
  <dc:creator>VISTA VISTA</dc:creator>
  <cp:lastModifiedBy>CZ</cp:lastModifiedBy>
  <cp:revision>91</cp:revision>
  <cp:lastPrinted>2014-04-24T08:15:01Z</cp:lastPrinted>
  <dcterms:created xsi:type="dcterms:W3CDTF">2013-05-15T10:20:06Z</dcterms:created>
  <dcterms:modified xsi:type="dcterms:W3CDTF">2014-04-26T08:12:55Z</dcterms:modified>
</cp:coreProperties>
</file>